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9"/>
  </p:notesMasterIdLst>
  <p:sldIdLst>
    <p:sldId id="256" r:id="rId2"/>
    <p:sldId id="257" r:id="rId3"/>
    <p:sldId id="258" r:id="rId4"/>
    <p:sldId id="259" r:id="rId5"/>
    <p:sldId id="260" r:id="rId6"/>
    <p:sldId id="261" r:id="rId7"/>
    <p:sldId id="262" r:id="rId8"/>
    <p:sldId id="263" r:id="rId9"/>
    <p:sldId id="264" r:id="rId10"/>
    <p:sldId id="265" r:id="rId11"/>
    <p:sldId id="268" r:id="rId12"/>
    <p:sldId id="267" r:id="rId13"/>
    <p:sldId id="269" r:id="rId14"/>
    <p:sldId id="270" r:id="rId15"/>
    <p:sldId id="271" r:id="rId16"/>
    <p:sldId id="272" r:id="rId17"/>
    <p:sldId id="273" r:id="rId18"/>
    <p:sldId id="275" r:id="rId19"/>
    <p:sldId id="281" r:id="rId20"/>
    <p:sldId id="276" r:id="rId21"/>
    <p:sldId id="282" r:id="rId22"/>
    <p:sldId id="277" r:id="rId23"/>
    <p:sldId id="283" r:id="rId24"/>
    <p:sldId id="278" r:id="rId25"/>
    <p:sldId id="279" r:id="rId26"/>
    <p:sldId id="280" r:id="rId27"/>
    <p:sldId id="274" r:id="rId2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577" autoAdjust="0"/>
    <p:restoredTop sz="96188" autoAdjust="0"/>
  </p:normalViewPr>
  <p:slideViewPr>
    <p:cSldViewPr snapToGrid="0">
      <p:cViewPr varScale="1">
        <p:scale>
          <a:sx n="99" d="100"/>
          <a:sy n="99" d="100"/>
        </p:scale>
        <p:origin x="106" y="101"/>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A6C5743-F537-4180-8790-C5A989B10F0B}" type="datetimeFigureOut">
              <a:rPr lang="zh-CN" altLang="en-US" smtClean="0"/>
              <a:t>2025/3/8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DDD80CC-54F3-4F93-9E61-798511EFC30F}" type="slidenum">
              <a:rPr lang="zh-CN" altLang="en-US" smtClean="0"/>
              <a:t>‹#›</a:t>
            </a:fld>
            <a:endParaRPr lang="zh-CN" altLang="en-US"/>
          </a:p>
        </p:txBody>
      </p:sp>
    </p:spTree>
    <p:extLst>
      <p:ext uri="{BB962C8B-B14F-4D97-AF65-F5344CB8AC3E}">
        <p14:creationId xmlns:p14="http://schemas.microsoft.com/office/powerpoint/2010/main" val="38062081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DDD80CC-54F3-4F93-9E61-798511EFC30F}" type="slidenum">
              <a:rPr lang="zh-CN" altLang="en-US" smtClean="0"/>
              <a:t>2</a:t>
            </a:fld>
            <a:endParaRPr lang="zh-CN" altLang="en-US"/>
          </a:p>
        </p:txBody>
      </p:sp>
    </p:spTree>
    <p:extLst>
      <p:ext uri="{BB962C8B-B14F-4D97-AF65-F5344CB8AC3E}">
        <p14:creationId xmlns:p14="http://schemas.microsoft.com/office/powerpoint/2010/main" val="30676595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B794D7-3DDB-AF1F-F96E-20ACB93BBA3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A2D79CDE-53F5-B90E-8C72-0662C35765C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47AD696E-0F66-C99A-5297-6551B8B2CA9A}"/>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40F1AEC9-69D6-CE73-F6EC-24832F4BD9E8}"/>
              </a:ext>
            </a:extLst>
          </p:cNvPr>
          <p:cNvSpPr>
            <a:spLocks noGrp="1"/>
          </p:cNvSpPr>
          <p:nvPr>
            <p:ph type="sldNum" sz="quarter" idx="5"/>
          </p:nvPr>
        </p:nvSpPr>
        <p:spPr/>
        <p:txBody>
          <a:bodyPr/>
          <a:lstStyle/>
          <a:p>
            <a:fld id="{4DDD80CC-54F3-4F93-9E61-798511EFC30F}" type="slidenum">
              <a:rPr lang="zh-CN" altLang="en-US" smtClean="0"/>
              <a:t>11</a:t>
            </a:fld>
            <a:endParaRPr lang="zh-CN" altLang="en-US"/>
          </a:p>
        </p:txBody>
      </p:sp>
    </p:spTree>
    <p:extLst>
      <p:ext uri="{BB962C8B-B14F-4D97-AF65-F5344CB8AC3E}">
        <p14:creationId xmlns:p14="http://schemas.microsoft.com/office/powerpoint/2010/main" val="34358660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4B8581-F8D8-3459-276F-838EBF9FEF3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0ECDD84-7C9C-EA1F-83E5-EE1C731652B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DBEEF8-C095-C40D-7B6E-836653DEF2B5}"/>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23303846-A56D-0094-BC1C-4C07C27F67BA}"/>
              </a:ext>
            </a:extLst>
          </p:cNvPr>
          <p:cNvSpPr>
            <a:spLocks noGrp="1"/>
          </p:cNvSpPr>
          <p:nvPr>
            <p:ph type="sldNum" sz="quarter" idx="5"/>
          </p:nvPr>
        </p:nvSpPr>
        <p:spPr/>
        <p:txBody>
          <a:bodyPr/>
          <a:lstStyle/>
          <a:p>
            <a:fld id="{4DDD80CC-54F3-4F93-9E61-798511EFC30F}" type="slidenum">
              <a:rPr lang="zh-CN" altLang="en-US" smtClean="0"/>
              <a:t>12</a:t>
            </a:fld>
            <a:endParaRPr lang="zh-CN" altLang="en-US"/>
          </a:p>
        </p:txBody>
      </p:sp>
    </p:spTree>
    <p:extLst>
      <p:ext uri="{BB962C8B-B14F-4D97-AF65-F5344CB8AC3E}">
        <p14:creationId xmlns:p14="http://schemas.microsoft.com/office/powerpoint/2010/main" val="7060429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BBBA44-62EE-CDA0-286A-9AC6E1CBA0A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B8E4532-39C2-6C46-77B7-FCCA5D7BC65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8E74E98-319B-0FED-8D05-50B64F6DA2AB}"/>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1313E63B-3823-5290-22F9-5E07EA058D8E}"/>
              </a:ext>
            </a:extLst>
          </p:cNvPr>
          <p:cNvSpPr>
            <a:spLocks noGrp="1"/>
          </p:cNvSpPr>
          <p:nvPr>
            <p:ph type="sldNum" sz="quarter" idx="5"/>
          </p:nvPr>
        </p:nvSpPr>
        <p:spPr/>
        <p:txBody>
          <a:bodyPr/>
          <a:lstStyle/>
          <a:p>
            <a:fld id="{4DDD80CC-54F3-4F93-9E61-798511EFC30F}" type="slidenum">
              <a:rPr lang="zh-CN" altLang="en-US" smtClean="0"/>
              <a:t>13</a:t>
            </a:fld>
            <a:endParaRPr lang="zh-CN" altLang="en-US"/>
          </a:p>
        </p:txBody>
      </p:sp>
    </p:spTree>
    <p:extLst>
      <p:ext uri="{BB962C8B-B14F-4D97-AF65-F5344CB8AC3E}">
        <p14:creationId xmlns:p14="http://schemas.microsoft.com/office/powerpoint/2010/main" val="28348921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1CD495-5B9D-10D9-EAB4-3DB851EBBBB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679C1DA-A29C-B931-15BC-A817D4FEC583}"/>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2252E1C-32D9-F1C5-8385-F847D5D8D6D9}"/>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8FC1F78A-5EB3-2411-D016-A86BDEDFB379}"/>
              </a:ext>
            </a:extLst>
          </p:cNvPr>
          <p:cNvSpPr>
            <a:spLocks noGrp="1"/>
          </p:cNvSpPr>
          <p:nvPr>
            <p:ph type="sldNum" sz="quarter" idx="5"/>
          </p:nvPr>
        </p:nvSpPr>
        <p:spPr/>
        <p:txBody>
          <a:bodyPr/>
          <a:lstStyle/>
          <a:p>
            <a:fld id="{4DDD80CC-54F3-4F93-9E61-798511EFC30F}" type="slidenum">
              <a:rPr lang="zh-CN" altLang="en-US" smtClean="0"/>
              <a:t>14</a:t>
            </a:fld>
            <a:endParaRPr lang="zh-CN" altLang="en-US"/>
          </a:p>
        </p:txBody>
      </p:sp>
    </p:spTree>
    <p:extLst>
      <p:ext uri="{BB962C8B-B14F-4D97-AF65-F5344CB8AC3E}">
        <p14:creationId xmlns:p14="http://schemas.microsoft.com/office/powerpoint/2010/main" val="27544840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33C5FB-DE37-41A4-DF00-15AF596EC2A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51ED1C4-1384-7A85-0B77-B8D60481C5C3}"/>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28FD8AE-1738-D7A8-09E8-811450FE9E22}"/>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E625BD23-854B-2490-2EFF-ED5637600CFC}"/>
              </a:ext>
            </a:extLst>
          </p:cNvPr>
          <p:cNvSpPr>
            <a:spLocks noGrp="1"/>
          </p:cNvSpPr>
          <p:nvPr>
            <p:ph type="sldNum" sz="quarter" idx="5"/>
          </p:nvPr>
        </p:nvSpPr>
        <p:spPr/>
        <p:txBody>
          <a:bodyPr/>
          <a:lstStyle/>
          <a:p>
            <a:fld id="{4DDD80CC-54F3-4F93-9E61-798511EFC30F}" type="slidenum">
              <a:rPr lang="zh-CN" altLang="en-US" smtClean="0"/>
              <a:t>15</a:t>
            </a:fld>
            <a:endParaRPr lang="zh-CN" altLang="en-US"/>
          </a:p>
        </p:txBody>
      </p:sp>
    </p:spTree>
    <p:extLst>
      <p:ext uri="{BB962C8B-B14F-4D97-AF65-F5344CB8AC3E}">
        <p14:creationId xmlns:p14="http://schemas.microsoft.com/office/powerpoint/2010/main" val="40730595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5CD2B1-053D-AF61-5B04-6EFCA917CEB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DC755BA-8EBE-D5F9-C7AF-D08D93465CB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BCA4177-2FFF-A864-47B2-D9C32952788F}"/>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1D697DBA-A782-4425-090F-C259B9A63DFB}"/>
              </a:ext>
            </a:extLst>
          </p:cNvPr>
          <p:cNvSpPr>
            <a:spLocks noGrp="1"/>
          </p:cNvSpPr>
          <p:nvPr>
            <p:ph type="sldNum" sz="quarter" idx="5"/>
          </p:nvPr>
        </p:nvSpPr>
        <p:spPr/>
        <p:txBody>
          <a:bodyPr/>
          <a:lstStyle/>
          <a:p>
            <a:fld id="{4DDD80CC-54F3-4F93-9E61-798511EFC30F}" type="slidenum">
              <a:rPr lang="zh-CN" altLang="en-US" smtClean="0"/>
              <a:t>16</a:t>
            </a:fld>
            <a:endParaRPr lang="zh-CN" altLang="en-US"/>
          </a:p>
        </p:txBody>
      </p:sp>
    </p:spTree>
    <p:extLst>
      <p:ext uri="{BB962C8B-B14F-4D97-AF65-F5344CB8AC3E}">
        <p14:creationId xmlns:p14="http://schemas.microsoft.com/office/powerpoint/2010/main" val="16052815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00D9D8-1812-22A5-BE19-ECC45AE9050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7493D8E-2520-A847-5F8E-C13EB8A46D9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73817E69-3EA2-4DBD-5CB8-DC7D454A169C}"/>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68E5780F-3DF1-104E-C88C-06512329A51C}"/>
              </a:ext>
            </a:extLst>
          </p:cNvPr>
          <p:cNvSpPr>
            <a:spLocks noGrp="1"/>
          </p:cNvSpPr>
          <p:nvPr>
            <p:ph type="sldNum" sz="quarter" idx="5"/>
          </p:nvPr>
        </p:nvSpPr>
        <p:spPr/>
        <p:txBody>
          <a:bodyPr/>
          <a:lstStyle/>
          <a:p>
            <a:fld id="{4DDD80CC-54F3-4F93-9E61-798511EFC30F}" type="slidenum">
              <a:rPr lang="zh-CN" altLang="en-US" smtClean="0"/>
              <a:t>17</a:t>
            </a:fld>
            <a:endParaRPr lang="zh-CN" altLang="en-US"/>
          </a:p>
        </p:txBody>
      </p:sp>
    </p:spTree>
    <p:extLst>
      <p:ext uri="{BB962C8B-B14F-4D97-AF65-F5344CB8AC3E}">
        <p14:creationId xmlns:p14="http://schemas.microsoft.com/office/powerpoint/2010/main" val="27740605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3FD2FE-2011-15F1-5E2F-AC4FF7C665A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27CE95E-5280-ED02-3473-377980585D4B}"/>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0F63591-18A2-E5D7-E5E0-C1F061932A52}"/>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C907ECC9-5637-4EB7-FA4C-2B3FE549B695}"/>
              </a:ext>
            </a:extLst>
          </p:cNvPr>
          <p:cNvSpPr>
            <a:spLocks noGrp="1"/>
          </p:cNvSpPr>
          <p:nvPr>
            <p:ph type="sldNum" sz="quarter" idx="5"/>
          </p:nvPr>
        </p:nvSpPr>
        <p:spPr/>
        <p:txBody>
          <a:bodyPr/>
          <a:lstStyle/>
          <a:p>
            <a:fld id="{4DDD80CC-54F3-4F93-9E61-798511EFC30F}" type="slidenum">
              <a:rPr lang="zh-CN" altLang="en-US" smtClean="0"/>
              <a:t>18</a:t>
            </a:fld>
            <a:endParaRPr lang="zh-CN" altLang="en-US"/>
          </a:p>
        </p:txBody>
      </p:sp>
    </p:spTree>
    <p:extLst>
      <p:ext uri="{BB962C8B-B14F-4D97-AF65-F5344CB8AC3E}">
        <p14:creationId xmlns:p14="http://schemas.microsoft.com/office/powerpoint/2010/main" val="37610286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1C2185-76A5-0B31-BF19-6AB12040571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C8EDB90-9920-6FBB-4C91-90DE7A20F44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D075DFB-96BD-AAA6-8843-82E5F514B781}"/>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E77B5DE4-02F5-CDFA-8177-B8D8AF2A5D88}"/>
              </a:ext>
            </a:extLst>
          </p:cNvPr>
          <p:cNvSpPr>
            <a:spLocks noGrp="1"/>
          </p:cNvSpPr>
          <p:nvPr>
            <p:ph type="sldNum" sz="quarter" idx="5"/>
          </p:nvPr>
        </p:nvSpPr>
        <p:spPr/>
        <p:txBody>
          <a:bodyPr/>
          <a:lstStyle/>
          <a:p>
            <a:fld id="{4DDD80CC-54F3-4F93-9E61-798511EFC30F}" type="slidenum">
              <a:rPr lang="zh-CN" altLang="en-US" smtClean="0"/>
              <a:t>19</a:t>
            </a:fld>
            <a:endParaRPr lang="zh-CN" altLang="en-US"/>
          </a:p>
        </p:txBody>
      </p:sp>
    </p:spTree>
    <p:extLst>
      <p:ext uri="{BB962C8B-B14F-4D97-AF65-F5344CB8AC3E}">
        <p14:creationId xmlns:p14="http://schemas.microsoft.com/office/powerpoint/2010/main" val="21554004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41327B-46EA-B9DF-334C-D56A43AD9B7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06CE032-0974-1301-B805-3A5A481132F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2BDC1ACD-6018-3D7C-BA73-C24439EDE819}"/>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D634B9FC-4F7C-8CAE-EF8A-BA6D748E162D}"/>
              </a:ext>
            </a:extLst>
          </p:cNvPr>
          <p:cNvSpPr>
            <a:spLocks noGrp="1"/>
          </p:cNvSpPr>
          <p:nvPr>
            <p:ph type="sldNum" sz="quarter" idx="5"/>
          </p:nvPr>
        </p:nvSpPr>
        <p:spPr/>
        <p:txBody>
          <a:bodyPr/>
          <a:lstStyle/>
          <a:p>
            <a:fld id="{4DDD80CC-54F3-4F93-9E61-798511EFC30F}" type="slidenum">
              <a:rPr lang="zh-CN" altLang="en-US" smtClean="0"/>
              <a:t>20</a:t>
            </a:fld>
            <a:endParaRPr lang="zh-CN" altLang="en-US"/>
          </a:p>
        </p:txBody>
      </p:sp>
    </p:spTree>
    <p:extLst>
      <p:ext uri="{BB962C8B-B14F-4D97-AF65-F5344CB8AC3E}">
        <p14:creationId xmlns:p14="http://schemas.microsoft.com/office/powerpoint/2010/main" val="42239036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DDD80CC-54F3-4F93-9E61-798511EFC30F}" type="slidenum">
              <a:rPr lang="zh-CN" altLang="en-US" smtClean="0"/>
              <a:t>3</a:t>
            </a:fld>
            <a:endParaRPr lang="zh-CN" altLang="en-US"/>
          </a:p>
        </p:txBody>
      </p:sp>
    </p:spTree>
    <p:extLst>
      <p:ext uri="{BB962C8B-B14F-4D97-AF65-F5344CB8AC3E}">
        <p14:creationId xmlns:p14="http://schemas.microsoft.com/office/powerpoint/2010/main" val="4781468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002639-EE42-3A26-0972-3155BCE757A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B1BFCB2-117C-306A-D84E-9247380EDCD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24EA83B-E63E-2901-5D0F-FF908677AB99}"/>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252DA8C8-C1A8-D1C5-CA2C-4A6C734B7630}"/>
              </a:ext>
            </a:extLst>
          </p:cNvPr>
          <p:cNvSpPr>
            <a:spLocks noGrp="1"/>
          </p:cNvSpPr>
          <p:nvPr>
            <p:ph type="sldNum" sz="quarter" idx="5"/>
          </p:nvPr>
        </p:nvSpPr>
        <p:spPr/>
        <p:txBody>
          <a:bodyPr/>
          <a:lstStyle/>
          <a:p>
            <a:fld id="{4DDD80CC-54F3-4F93-9E61-798511EFC30F}" type="slidenum">
              <a:rPr lang="zh-CN" altLang="en-US" smtClean="0"/>
              <a:t>21</a:t>
            </a:fld>
            <a:endParaRPr lang="zh-CN" altLang="en-US"/>
          </a:p>
        </p:txBody>
      </p:sp>
    </p:spTree>
    <p:extLst>
      <p:ext uri="{BB962C8B-B14F-4D97-AF65-F5344CB8AC3E}">
        <p14:creationId xmlns:p14="http://schemas.microsoft.com/office/powerpoint/2010/main" val="53599831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8C2395-E475-5FB5-E0AA-CB5E2C08BC0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2B0FDF1-F046-5A92-6E06-BC7B9473B19A}"/>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793AB63E-49DB-8121-82BC-85B052383EBD}"/>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5203219B-5B86-E655-04C5-BA9F4C3E8EC7}"/>
              </a:ext>
            </a:extLst>
          </p:cNvPr>
          <p:cNvSpPr>
            <a:spLocks noGrp="1"/>
          </p:cNvSpPr>
          <p:nvPr>
            <p:ph type="sldNum" sz="quarter" idx="5"/>
          </p:nvPr>
        </p:nvSpPr>
        <p:spPr/>
        <p:txBody>
          <a:bodyPr/>
          <a:lstStyle/>
          <a:p>
            <a:fld id="{4DDD80CC-54F3-4F93-9E61-798511EFC30F}" type="slidenum">
              <a:rPr lang="zh-CN" altLang="en-US" smtClean="0"/>
              <a:t>22</a:t>
            </a:fld>
            <a:endParaRPr lang="zh-CN" altLang="en-US"/>
          </a:p>
        </p:txBody>
      </p:sp>
    </p:spTree>
    <p:extLst>
      <p:ext uri="{BB962C8B-B14F-4D97-AF65-F5344CB8AC3E}">
        <p14:creationId xmlns:p14="http://schemas.microsoft.com/office/powerpoint/2010/main" val="50118889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25DD4A-B7D1-9BF0-BBBE-04F8BDF0B7F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2783096C-0C29-848B-88E4-246B5DF7F1A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3358599-05E2-AC2E-A2B1-ABC32416FC11}"/>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53B9ACE3-AE08-56B3-3615-C298ECC1F7CD}"/>
              </a:ext>
            </a:extLst>
          </p:cNvPr>
          <p:cNvSpPr>
            <a:spLocks noGrp="1"/>
          </p:cNvSpPr>
          <p:nvPr>
            <p:ph type="sldNum" sz="quarter" idx="5"/>
          </p:nvPr>
        </p:nvSpPr>
        <p:spPr/>
        <p:txBody>
          <a:bodyPr/>
          <a:lstStyle/>
          <a:p>
            <a:fld id="{4DDD80CC-54F3-4F93-9E61-798511EFC30F}" type="slidenum">
              <a:rPr lang="zh-CN" altLang="en-US" smtClean="0"/>
              <a:t>23</a:t>
            </a:fld>
            <a:endParaRPr lang="zh-CN" altLang="en-US"/>
          </a:p>
        </p:txBody>
      </p:sp>
    </p:spTree>
    <p:extLst>
      <p:ext uri="{BB962C8B-B14F-4D97-AF65-F5344CB8AC3E}">
        <p14:creationId xmlns:p14="http://schemas.microsoft.com/office/powerpoint/2010/main" val="50554299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081C9E-5BC8-E38C-21B4-1294B226867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BB85CD1-DFE1-0505-9C0B-94B89CC22F1B}"/>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F5B762F-4A7B-14C0-FE27-4832289C918E}"/>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AE87F4C4-EA11-8212-FC27-4DF140BC9F18}"/>
              </a:ext>
            </a:extLst>
          </p:cNvPr>
          <p:cNvSpPr>
            <a:spLocks noGrp="1"/>
          </p:cNvSpPr>
          <p:nvPr>
            <p:ph type="sldNum" sz="quarter" idx="5"/>
          </p:nvPr>
        </p:nvSpPr>
        <p:spPr/>
        <p:txBody>
          <a:bodyPr/>
          <a:lstStyle/>
          <a:p>
            <a:fld id="{4DDD80CC-54F3-4F93-9E61-798511EFC30F}" type="slidenum">
              <a:rPr lang="zh-CN" altLang="en-US" smtClean="0"/>
              <a:t>24</a:t>
            </a:fld>
            <a:endParaRPr lang="zh-CN" altLang="en-US"/>
          </a:p>
        </p:txBody>
      </p:sp>
    </p:spTree>
    <p:extLst>
      <p:ext uri="{BB962C8B-B14F-4D97-AF65-F5344CB8AC3E}">
        <p14:creationId xmlns:p14="http://schemas.microsoft.com/office/powerpoint/2010/main" val="235884550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A63EBC-918F-4942-4ECE-BD737E8C120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79930F6-5035-7063-621A-2C81C20E6993}"/>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DC3252-EC5D-BCAA-3245-B793F621E30B}"/>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AEBF6ED0-7183-23BE-C151-23AA08DBE039}"/>
              </a:ext>
            </a:extLst>
          </p:cNvPr>
          <p:cNvSpPr>
            <a:spLocks noGrp="1"/>
          </p:cNvSpPr>
          <p:nvPr>
            <p:ph type="sldNum" sz="quarter" idx="5"/>
          </p:nvPr>
        </p:nvSpPr>
        <p:spPr/>
        <p:txBody>
          <a:bodyPr/>
          <a:lstStyle/>
          <a:p>
            <a:fld id="{4DDD80CC-54F3-4F93-9E61-798511EFC30F}" type="slidenum">
              <a:rPr lang="zh-CN" altLang="en-US" smtClean="0"/>
              <a:t>25</a:t>
            </a:fld>
            <a:endParaRPr lang="zh-CN" altLang="en-US"/>
          </a:p>
        </p:txBody>
      </p:sp>
    </p:spTree>
    <p:extLst>
      <p:ext uri="{BB962C8B-B14F-4D97-AF65-F5344CB8AC3E}">
        <p14:creationId xmlns:p14="http://schemas.microsoft.com/office/powerpoint/2010/main" val="293602104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2590A3-8DC7-B71B-8F49-1EA07C03BDB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D753DB1-4444-46A6-C2DF-1E373BF4AA0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BC57515-960E-07B7-E8C8-F5051DD63CDC}"/>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974509B5-A384-8EDA-1004-B3D54EEA1110}"/>
              </a:ext>
            </a:extLst>
          </p:cNvPr>
          <p:cNvSpPr>
            <a:spLocks noGrp="1"/>
          </p:cNvSpPr>
          <p:nvPr>
            <p:ph type="sldNum" sz="quarter" idx="5"/>
          </p:nvPr>
        </p:nvSpPr>
        <p:spPr/>
        <p:txBody>
          <a:bodyPr/>
          <a:lstStyle/>
          <a:p>
            <a:fld id="{4DDD80CC-54F3-4F93-9E61-798511EFC30F}" type="slidenum">
              <a:rPr lang="zh-CN" altLang="en-US" smtClean="0"/>
              <a:t>26</a:t>
            </a:fld>
            <a:endParaRPr lang="zh-CN" altLang="en-US"/>
          </a:p>
        </p:txBody>
      </p:sp>
    </p:spTree>
    <p:extLst>
      <p:ext uri="{BB962C8B-B14F-4D97-AF65-F5344CB8AC3E}">
        <p14:creationId xmlns:p14="http://schemas.microsoft.com/office/powerpoint/2010/main" val="164537070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B549AD-8001-FDC5-B309-3CF8A7253A4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AD1A22A1-C19B-6B53-9BD4-DA4B3805FCFA}"/>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31BBAE29-1525-FB41-C72C-396D829D8CEC}"/>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D1390159-7A0B-B1E3-CD53-AC27A62EA558}"/>
              </a:ext>
            </a:extLst>
          </p:cNvPr>
          <p:cNvSpPr>
            <a:spLocks noGrp="1"/>
          </p:cNvSpPr>
          <p:nvPr>
            <p:ph type="sldNum" sz="quarter" idx="5"/>
          </p:nvPr>
        </p:nvSpPr>
        <p:spPr/>
        <p:txBody>
          <a:bodyPr/>
          <a:lstStyle/>
          <a:p>
            <a:fld id="{4DDD80CC-54F3-4F93-9E61-798511EFC30F}" type="slidenum">
              <a:rPr lang="zh-CN" altLang="en-US" smtClean="0"/>
              <a:t>27</a:t>
            </a:fld>
            <a:endParaRPr lang="zh-CN" altLang="en-US"/>
          </a:p>
        </p:txBody>
      </p:sp>
    </p:spTree>
    <p:extLst>
      <p:ext uri="{BB962C8B-B14F-4D97-AF65-F5344CB8AC3E}">
        <p14:creationId xmlns:p14="http://schemas.microsoft.com/office/powerpoint/2010/main" val="16722960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BF6557-6207-6C36-041E-777806C1FDD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22689095-5DC1-140A-8868-29FCE620BC2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84B67CF-02E6-E08F-D17D-A6F1727D8E95}"/>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D256B01F-A53D-4E60-316D-A1F05E2EB729}"/>
              </a:ext>
            </a:extLst>
          </p:cNvPr>
          <p:cNvSpPr>
            <a:spLocks noGrp="1"/>
          </p:cNvSpPr>
          <p:nvPr>
            <p:ph type="sldNum" sz="quarter" idx="5"/>
          </p:nvPr>
        </p:nvSpPr>
        <p:spPr/>
        <p:txBody>
          <a:bodyPr/>
          <a:lstStyle/>
          <a:p>
            <a:fld id="{4DDD80CC-54F3-4F93-9E61-798511EFC30F}" type="slidenum">
              <a:rPr lang="zh-CN" altLang="en-US" smtClean="0"/>
              <a:t>4</a:t>
            </a:fld>
            <a:endParaRPr lang="zh-CN" altLang="en-US"/>
          </a:p>
        </p:txBody>
      </p:sp>
    </p:spTree>
    <p:extLst>
      <p:ext uri="{BB962C8B-B14F-4D97-AF65-F5344CB8AC3E}">
        <p14:creationId xmlns:p14="http://schemas.microsoft.com/office/powerpoint/2010/main" val="32693237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75828A-2305-8007-E2E6-49E5F0538F6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93EBFD4-90E6-392F-303D-673A1C8425D5}"/>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9DF2990-B630-70C9-A6DC-3A99B0D6DDC4}"/>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BE64130E-E95D-0EB0-76E0-CBB875E82DB0}"/>
              </a:ext>
            </a:extLst>
          </p:cNvPr>
          <p:cNvSpPr>
            <a:spLocks noGrp="1"/>
          </p:cNvSpPr>
          <p:nvPr>
            <p:ph type="sldNum" sz="quarter" idx="5"/>
          </p:nvPr>
        </p:nvSpPr>
        <p:spPr/>
        <p:txBody>
          <a:bodyPr/>
          <a:lstStyle/>
          <a:p>
            <a:fld id="{4DDD80CC-54F3-4F93-9E61-798511EFC30F}" type="slidenum">
              <a:rPr lang="zh-CN" altLang="en-US" smtClean="0"/>
              <a:t>5</a:t>
            </a:fld>
            <a:endParaRPr lang="zh-CN" altLang="en-US"/>
          </a:p>
        </p:txBody>
      </p:sp>
    </p:spTree>
    <p:extLst>
      <p:ext uri="{BB962C8B-B14F-4D97-AF65-F5344CB8AC3E}">
        <p14:creationId xmlns:p14="http://schemas.microsoft.com/office/powerpoint/2010/main" val="18815450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4176B4-F340-0BFE-40BE-55D6AB57A0B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DD7D9D7-AEE2-999C-057F-3722C495E88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C2F2415-CAA6-B923-EFBC-0837AF52A083}"/>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1F3C31CE-C6CF-6EEF-B142-0AA7DC627F7D}"/>
              </a:ext>
            </a:extLst>
          </p:cNvPr>
          <p:cNvSpPr>
            <a:spLocks noGrp="1"/>
          </p:cNvSpPr>
          <p:nvPr>
            <p:ph type="sldNum" sz="quarter" idx="5"/>
          </p:nvPr>
        </p:nvSpPr>
        <p:spPr/>
        <p:txBody>
          <a:bodyPr/>
          <a:lstStyle/>
          <a:p>
            <a:fld id="{4DDD80CC-54F3-4F93-9E61-798511EFC30F}" type="slidenum">
              <a:rPr lang="zh-CN" altLang="en-US" smtClean="0"/>
              <a:t>6</a:t>
            </a:fld>
            <a:endParaRPr lang="zh-CN" altLang="en-US"/>
          </a:p>
        </p:txBody>
      </p:sp>
    </p:spTree>
    <p:extLst>
      <p:ext uri="{BB962C8B-B14F-4D97-AF65-F5344CB8AC3E}">
        <p14:creationId xmlns:p14="http://schemas.microsoft.com/office/powerpoint/2010/main" val="35919191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6D4F89-D1C9-F19A-B0C4-F3BFB7E620F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3483BA8-5D56-1183-0342-455882932DF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174C9D3-5C56-5F51-43F2-B6E43872FC52}"/>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8A9E268B-5E7B-3A8D-20F5-3C509AE35D40}"/>
              </a:ext>
            </a:extLst>
          </p:cNvPr>
          <p:cNvSpPr>
            <a:spLocks noGrp="1"/>
          </p:cNvSpPr>
          <p:nvPr>
            <p:ph type="sldNum" sz="quarter" idx="5"/>
          </p:nvPr>
        </p:nvSpPr>
        <p:spPr/>
        <p:txBody>
          <a:bodyPr/>
          <a:lstStyle/>
          <a:p>
            <a:fld id="{4DDD80CC-54F3-4F93-9E61-798511EFC30F}" type="slidenum">
              <a:rPr lang="zh-CN" altLang="en-US" smtClean="0"/>
              <a:t>7</a:t>
            </a:fld>
            <a:endParaRPr lang="zh-CN" altLang="en-US"/>
          </a:p>
        </p:txBody>
      </p:sp>
    </p:spTree>
    <p:extLst>
      <p:ext uri="{BB962C8B-B14F-4D97-AF65-F5344CB8AC3E}">
        <p14:creationId xmlns:p14="http://schemas.microsoft.com/office/powerpoint/2010/main" val="10940733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F2DE4B-A419-D99A-C4AD-504772B80AB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42914CF-9593-070A-632D-64AD94F6B563}"/>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7B683C3-E78C-B082-B64E-7C1DD723A544}"/>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BFDDA94C-4F9B-8F20-A10F-163128FCC811}"/>
              </a:ext>
            </a:extLst>
          </p:cNvPr>
          <p:cNvSpPr>
            <a:spLocks noGrp="1"/>
          </p:cNvSpPr>
          <p:nvPr>
            <p:ph type="sldNum" sz="quarter" idx="5"/>
          </p:nvPr>
        </p:nvSpPr>
        <p:spPr/>
        <p:txBody>
          <a:bodyPr/>
          <a:lstStyle/>
          <a:p>
            <a:fld id="{4DDD80CC-54F3-4F93-9E61-798511EFC30F}" type="slidenum">
              <a:rPr lang="zh-CN" altLang="en-US" smtClean="0"/>
              <a:t>8</a:t>
            </a:fld>
            <a:endParaRPr lang="zh-CN" altLang="en-US"/>
          </a:p>
        </p:txBody>
      </p:sp>
    </p:spTree>
    <p:extLst>
      <p:ext uri="{BB962C8B-B14F-4D97-AF65-F5344CB8AC3E}">
        <p14:creationId xmlns:p14="http://schemas.microsoft.com/office/powerpoint/2010/main" val="17969566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B8DDFA-1FA7-3BDC-1FD7-2A2FF13343D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809E662-8F15-EE8A-DC2D-9E02190E92A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F6F8235-DBEB-D0F1-86C4-F1D33F1F8B82}"/>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90AA73E9-E8B0-AD76-4023-E19CDAA0E9A8}"/>
              </a:ext>
            </a:extLst>
          </p:cNvPr>
          <p:cNvSpPr>
            <a:spLocks noGrp="1"/>
          </p:cNvSpPr>
          <p:nvPr>
            <p:ph type="sldNum" sz="quarter" idx="5"/>
          </p:nvPr>
        </p:nvSpPr>
        <p:spPr/>
        <p:txBody>
          <a:bodyPr/>
          <a:lstStyle/>
          <a:p>
            <a:fld id="{4DDD80CC-54F3-4F93-9E61-798511EFC30F}" type="slidenum">
              <a:rPr lang="zh-CN" altLang="en-US" smtClean="0"/>
              <a:t>9</a:t>
            </a:fld>
            <a:endParaRPr lang="zh-CN" altLang="en-US"/>
          </a:p>
        </p:txBody>
      </p:sp>
    </p:spTree>
    <p:extLst>
      <p:ext uri="{BB962C8B-B14F-4D97-AF65-F5344CB8AC3E}">
        <p14:creationId xmlns:p14="http://schemas.microsoft.com/office/powerpoint/2010/main" val="6455745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36B010-40D6-83A0-D487-B3605AA2353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8239A9A-BEEC-F43D-0B02-0455AB6D8E7C}"/>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1F0F738-5BD6-E00F-AB1F-16797A7BEDF2}"/>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D82392B5-36BF-0122-87AE-8794733F3DFF}"/>
              </a:ext>
            </a:extLst>
          </p:cNvPr>
          <p:cNvSpPr>
            <a:spLocks noGrp="1"/>
          </p:cNvSpPr>
          <p:nvPr>
            <p:ph type="sldNum" sz="quarter" idx="5"/>
          </p:nvPr>
        </p:nvSpPr>
        <p:spPr/>
        <p:txBody>
          <a:bodyPr/>
          <a:lstStyle/>
          <a:p>
            <a:fld id="{4DDD80CC-54F3-4F93-9E61-798511EFC30F}" type="slidenum">
              <a:rPr lang="zh-CN" altLang="en-US" smtClean="0"/>
              <a:t>10</a:t>
            </a:fld>
            <a:endParaRPr lang="zh-CN" altLang="en-US"/>
          </a:p>
        </p:txBody>
      </p:sp>
    </p:spTree>
    <p:extLst>
      <p:ext uri="{BB962C8B-B14F-4D97-AF65-F5344CB8AC3E}">
        <p14:creationId xmlns:p14="http://schemas.microsoft.com/office/powerpoint/2010/main" val="7455549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239E5C-B9B6-2D17-97CA-67A753E1025B}"/>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B06C4EDD-8A9C-26DB-80D1-FF422A3E689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2C622D3-4259-2317-F9CA-BD19BA30DED9}"/>
              </a:ext>
            </a:extLst>
          </p:cNvPr>
          <p:cNvSpPr>
            <a:spLocks noGrp="1"/>
          </p:cNvSpPr>
          <p:nvPr>
            <p:ph type="dt" sz="half" idx="10"/>
          </p:nvPr>
        </p:nvSpPr>
        <p:spPr/>
        <p:txBody>
          <a:bodyPr/>
          <a:lstStyle/>
          <a:p>
            <a:fld id="{24BA831C-2987-484E-8BEF-7FC3C2D2F069}" type="datetimeFigureOut">
              <a:rPr lang="zh-CN" altLang="en-US" smtClean="0"/>
              <a:t>2025/3/8</a:t>
            </a:fld>
            <a:endParaRPr lang="zh-CN" altLang="en-US"/>
          </a:p>
        </p:txBody>
      </p:sp>
      <p:sp>
        <p:nvSpPr>
          <p:cNvPr id="5" name="页脚占位符 4">
            <a:extLst>
              <a:ext uri="{FF2B5EF4-FFF2-40B4-BE49-F238E27FC236}">
                <a16:creationId xmlns:a16="http://schemas.microsoft.com/office/drawing/2014/main" id="{5E347DD7-0177-2D44-DEB3-747A13C78FE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0AC51A3-F82C-EA83-0F60-FD23E8D93062}"/>
              </a:ext>
            </a:extLst>
          </p:cNvPr>
          <p:cNvSpPr>
            <a:spLocks noGrp="1"/>
          </p:cNvSpPr>
          <p:nvPr>
            <p:ph type="sldNum" sz="quarter" idx="12"/>
          </p:nvPr>
        </p:nvSpPr>
        <p:spPr/>
        <p:txBody>
          <a:bodyPr/>
          <a:lstStyle/>
          <a:p>
            <a:fld id="{EB3CB4CE-5A28-4A54-9750-A6D44EA590F9}" type="slidenum">
              <a:rPr lang="zh-CN" altLang="en-US" smtClean="0"/>
              <a:t>‹#›</a:t>
            </a:fld>
            <a:endParaRPr lang="zh-CN" altLang="en-US"/>
          </a:p>
        </p:txBody>
      </p:sp>
    </p:spTree>
    <p:extLst>
      <p:ext uri="{BB962C8B-B14F-4D97-AF65-F5344CB8AC3E}">
        <p14:creationId xmlns:p14="http://schemas.microsoft.com/office/powerpoint/2010/main" val="7991119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550EDE-1BB8-CA68-159D-30185DAA959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FDCB0A6-50EB-CA5A-18F4-C3E74D51FCF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0588B0-D930-D197-A466-373199BE5548}"/>
              </a:ext>
            </a:extLst>
          </p:cNvPr>
          <p:cNvSpPr>
            <a:spLocks noGrp="1"/>
          </p:cNvSpPr>
          <p:nvPr>
            <p:ph type="dt" sz="half" idx="10"/>
          </p:nvPr>
        </p:nvSpPr>
        <p:spPr/>
        <p:txBody>
          <a:bodyPr/>
          <a:lstStyle/>
          <a:p>
            <a:fld id="{24BA831C-2987-484E-8BEF-7FC3C2D2F069}" type="datetimeFigureOut">
              <a:rPr lang="zh-CN" altLang="en-US" smtClean="0"/>
              <a:t>2025/3/8</a:t>
            </a:fld>
            <a:endParaRPr lang="zh-CN" altLang="en-US"/>
          </a:p>
        </p:txBody>
      </p:sp>
      <p:sp>
        <p:nvSpPr>
          <p:cNvPr id="5" name="页脚占位符 4">
            <a:extLst>
              <a:ext uri="{FF2B5EF4-FFF2-40B4-BE49-F238E27FC236}">
                <a16:creationId xmlns:a16="http://schemas.microsoft.com/office/drawing/2014/main" id="{A74A9113-2F26-B635-C3E5-B64DC14AD55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2CACB76-C317-406F-6D79-01788AB19DD3}"/>
              </a:ext>
            </a:extLst>
          </p:cNvPr>
          <p:cNvSpPr>
            <a:spLocks noGrp="1"/>
          </p:cNvSpPr>
          <p:nvPr>
            <p:ph type="sldNum" sz="quarter" idx="12"/>
          </p:nvPr>
        </p:nvSpPr>
        <p:spPr/>
        <p:txBody>
          <a:bodyPr/>
          <a:lstStyle/>
          <a:p>
            <a:fld id="{EB3CB4CE-5A28-4A54-9750-A6D44EA590F9}" type="slidenum">
              <a:rPr lang="zh-CN" altLang="en-US" smtClean="0"/>
              <a:t>‹#›</a:t>
            </a:fld>
            <a:endParaRPr lang="zh-CN" altLang="en-US"/>
          </a:p>
        </p:txBody>
      </p:sp>
    </p:spTree>
    <p:extLst>
      <p:ext uri="{BB962C8B-B14F-4D97-AF65-F5344CB8AC3E}">
        <p14:creationId xmlns:p14="http://schemas.microsoft.com/office/powerpoint/2010/main" val="36956154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61D55BC-7FD1-83DD-DD88-69DD03FB0AA2}"/>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ACD6DC4-21A1-655E-3639-65FCEBF17F1D}"/>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3B421A4-40C6-3911-D8A0-07D815AE5AF9}"/>
              </a:ext>
            </a:extLst>
          </p:cNvPr>
          <p:cNvSpPr>
            <a:spLocks noGrp="1"/>
          </p:cNvSpPr>
          <p:nvPr>
            <p:ph type="dt" sz="half" idx="10"/>
          </p:nvPr>
        </p:nvSpPr>
        <p:spPr/>
        <p:txBody>
          <a:bodyPr/>
          <a:lstStyle/>
          <a:p>
            <a:fld id="{24BA831C-2987-484E-8BEF-7FC3C2D2F069}" type="datetimeFigureOut">
              <a:rPr lang="zh-CN" altLang="en-US" smtClean="0"/>
              <a:t>2025/3/8</a:t>
            </a:fld>
            <a:endParaRPr lang="zh-CN" altLang="en-US"/>
          </a:p>
        </p:txBody>
      </p:sp>
      <p:sp>
        <p:nvSpPr>
          <p:cNvPr id="5" name="页脚占位符 4">
            <a:extLst>
              <a:ext uri="{FF2B5EF4-FFF2-40B4-BE49-F238E27FC236}">
                <a16:creationId xmlns:a16="http://schemas.microsoft.com/office/drawing/2014/main" id="{51983280-2A15-D180-2EE5-554F5083338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E185666-D72E-7F08-CFC5-70BE6CE4ACBA}"/>
              </a:ext>
            </a:extLst>
          </p:cNvPr>
          <p:cNvSpPr>
            <a:spLocks noGrp="1"/>
          </p:cNvSpPr>
          <p:nvPr>
            <p:ph type="sldNum" sz="quarter" idx="12"/>
          </p:nvPr>
        </p:nvSpPr>
        <p:spPr/>
        <p:txBody>
          <a:bodyPr/>
          <a:lstStyle/>
          <a:p>
            <a:fld id="{EB3CB4CE-5A28-4A54-9750-A6D44EA590F9}" type="slidenum">
              <a:rPr lang="zh-CN" altLang="en-US" smtClean="0"/>
              <a:t>‹#›</a:t>
            </a:fld>
            <a:endParaRPr lang="zh-CN" altLang="en-US"/>
          </a:p>
        </p:txBody>
      </p:sp>
    </p:spTree>
    <p:extLst>
      <p:ext uri="{BB962C8B-B14F-4D97-AF65-F5344CB8AC3E}">
        <p14:creationId xmlns:p14="http://schemas.microsoft.com/office/powerpoint/2010/main" val="18940957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6FA505-BB90-C03A-792B-8F0A7EEBECB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10BB2B1-A26D-47C3-60F9-A3F63B09C45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15D710-5E84-A996-9205-461D62176D9D}"/>
              </a:ext>
            </a:extLst>
          </p:cNvPr>
          <p:cNvSpPr>
            <a:spLocks noGrp="1"/>
          </p:cNvSpPr>
          <p:nvPr>
            <p:ph type="dt" sz="half" idx="10"/>
          </p:nvPr>
        </p:nvSpPr>
        <p:spPr/>
        <p:txBody>
          <a:bodyPr/>
          <a:lstStyle/>
          <a:p>
            <a:fld id="{24BA831C-2987-484E-8BEF-7FC3C2D2F069}" type="datetimeFigureOut">
              <a:rPr lang="zh-CN" altLang="en-US" smtClean="0"/>
              <a:t>2025/3/8</a:t>
            </a:fld>
            <a:endParaRPr lang="zh-CN" altLang="en-US"/>
          </a:p>
        </p:txBody>
      </p:sp>
      <p:sp>
        <p:nvSpPr>
          <p:cNvPr id="5" name="页脚占位符 4">
            <a:extLst>
              <a:ext uri="{FF2B5EF4-FFF2-40B4-BE49-F238E27FC236}">
                <a16:creationId xmlns:a16="http://schemas.microsoft.com/office/drawing/2014/main" id="{4BD9F510-232A-8731-A5E5-889D5E5A377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7023B21-DCC2-980D-A591-294C1D559075}"/>
              </a:ext>
            </a:extLst>
          </p:cNvPr>
          <p:cNvSpPr>
            <a:spLocks noGrp="1"/>
          </p:cNvSpPr>
          <p:nvPr>
            <p:ph type="sldNum" sz="quarter" idx="12"/>
          </p:nvPr>
        </p:nvSpPr>
        <p:spPr/>
        <p:txBody>
          <a:bodyPr/>
          <a:lstStyle/>
          <a:p>
            <a:fld id="{EB3CB4CE-5A28-4A54-9750-A6D44EA590F9}" type="slidenum">
              <a:rPr lang="zh-CN" altLang="en-US" smtClean="0"/>
              <a:t>‹#›</a:t>
            </a:fld>
            <a:endParaRPr lang="zh-CN" altLang="en-US"/>
          </a:p>
        </p:txBody>
      </p:sp>
    </p:spTree>
    <p:extLst>
      <p:ext uri="{BB962C8B-B14F-4D97-AF65-F5344CB8AC3E}">
        <p14:creationId xmlns:p14="http://schemas.microsoft.com/office/powerpoint/2010/main" val="38928344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1EF230-A7E1-971E-FF50-AAD3A2A4235E}"/>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A0D693C-6E7B-ECE1-B628-D90F464301A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3E90EE5-E602-8DB3-1546-7620D2C7B44D}"/>
              </a:ext>
            </a:extLst>
          </p:cNvPr>
          <p:cNvSpPr>
            <a:spLocks noGrp="1"/>
          </p:cNvSpPr>
          <p:nvPr>
            <p:ph type="dt" sz="half" idx="10"/>
          </p:nvPr>
        </p:nvSpPr>
        <p:spPr/>
        <p:txBody>
          <a:bodyPr/>
          <a:lstStyle/>
          <a:p>
            <a:fld id="{24BA831C-2987-484E-8BEF-7FC3C2D2F069}" type="datetimeFigureOut">
              <a:rPr lang="zh-CN" altLang="en-US" smtClean="0"/>
              <a:t>2025/3/8</a:t>
            </a:fld>
            <a:endParaRPr lang="zh-CN" altLang="en-US"/>
          </a:p>
        </p:txBody>
      </p:sp>
      <p:sp>
        <p:nvSpPr>
          <p:cNvPr id="5" name="页脚占位符 4">
            <a:extLst>
              <a:ext uri="{FF2B5EF4-FFF2-40B4-BE49-F238E27FC236}">
                <a16:creationId xmlns:a16="http://schemas.microsoft.com/office/drawing/2014/main" id="{46998339-8324-0022-2EB9-5767DFE89A3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52EA1A6-D8BC-0215-1B9E-C865A7953575}"/>
              </a:ext>
            </a:extLst>
          </p:cNvPr>
          <p:cNvSpPr>
            <a:spLocks noGrp="1"/>
          </p:cNvSpPr>
          <p:nvPr>
            <p:ph type="sldNum" sz="quarter" idx="12"/>
          </p:nvPr>
        </p:nvSpPr>
        <p:spPr/>
        <p:txBody>
          <a:bodyPr/>
          <a:lstStyle/>
          <a:p>
            <a:fld id="{EB3CB4CE-5A28-4A54-9750-A6D44EA590F9}" type="slidenum">
              <a:rPr lang="zh-CN" altLang="en-US" smtClean="0"/>
              <a:t>‹#›</a:t>
            </a:fld>
            <a:endParaRPr lang="zh-CN" altLang="en-US"/>
          </a:p>
        </p:txBody>
      </p:sp>
    </p:spTree>
    <p:extLst>
      <p:ext uri="{BB962C8B-B14F-4D97-AF65-F5344CB8AC3E}">
        <p14:creationId xmlns:p14="http://schemas.microsoft.com/office/powerpoint/2010/main" val="40395313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5E018D-AEAE-2F28-C20B-625526793CE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1D69AEE-18F5-65E4-E548-C28117A1C78A}"/>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41E2F9E-2DE9-AB2C-642F-3C42E5A56683}"/>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BC34DB7-D66B-FE59-4B86-75E1BB5E4C80}"/>
              </a:ext>
            </a:extLst>
          </p:cNvPr>
          <p:cNvSpPr>
            <a:spLocks noGrp="1"/>
          </p:cNvSpPr>
          <p:nvPr>
            <p:ph type="dt" sz="half" idx="10"/>
          </p:nvPr>
        </p:nvSpPr>
        <p:spPr/>
        <p:txBody>
          <a:bodyPr/>
          <a:lstStyle/>
          <a:p>
            <a:fld id="{24BA831C-2987-484E-8BEF-7FC3C2D2F069}" type="datetimeFigureOut">
              <a:rPr lang="zh-CN" altLang="en-US" smtClean="0"/>
              <a:t>2025/3/8</a:t>
            </a:fld>
            <a:endParaRPr lang="zh-CN" altLang="en-US"/>
          </a:p>
        </p:txBody>
      </p:sp>
      <p:sp>
        <p:nvSpPr>
          <p:cNvPr id="6" name="页脚占位符 5">
            <a:extLst>
              <a:ext uri="{FF2B5EF4-FFF2-40B4-BE49-F238E27FC236}">
                <a16:creationId xmlns:a16="http://schemas.microsoft.com/office/drawing/2014/main" id="{88570DCE-B1A5-2EAD-E6EF-989D0426F731}"/>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98EE2D2A-5D5F-8CCB-73C8-86A2BF0A7A9A}"/>
              </a:ext>
            </a:extLst>
          </p:cNvPr>
          <p:cNvSpPr>
            <a:spLocks noGrp="1"/>
          </p:cNvSpPr>
          <p:nvPr>
            <p:ph type="sldNum" sz="quarter" idx="12"/>
          </p:nvPr>
        </p:nvSpPr>
        <p:spPr/>
        <p:txBody>
          <a:bodyPr/>
          <a:lstStyle/>
          <a:p>
            <a:fld id="{EB3CB4CE-5A28-4A54-9750-A6D44EA590F9}" type="slidenum">
              <a:rPr lang="zh-CN" altLang="en-US" smtClean="0"/>
              <a:t>‹#›</a:t>
            </a:fld>
            <a:endParaRPr lang="zh-CN" altLang="en-US"/>
          </a:p>
        </p:txBody>
      </p:sp>
    </p:spTree>
    <p:extLst>
      <p:ext uri="{BB962C8B-B14F-4D97-AF65-F5344CB8AC3E}">
        <p14:creationId xmlns:p14="http://schemas.microsoft.com/office/powerpoint/2010/main" val="1763759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7D95B4-D5E3-7BDA-3A5B-B4EBE76582DA}"/>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51CAA4E-0D87-0400-B816-79D2DA98D3A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1919FD2-E1A5-755F-0CD5-A1A299343A64}"/>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90CF248-D2E6-EF7D-EDFA-1C6EEBB7021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9E5C373-5444-C2FC-A685-4F63C4DC0233}"/>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0C33EF3-C09D-F1F5-CD7C-7A449FEEED39}"/>
              </a:ext>
            </a:extLst>
          </p:cNvPr>
          <p:cNvSpPr>
            <a:spLocks noGrp="1"/>
          </p:cNvSpPr>
          <p:nvPr>
            <p:ph type="dt" sz="half" idx="10"/>
          </p:nvPr>
        </p:nvSpPr>
        <p:spPr/>
        <p:txBody>
          <a:bodyPr/>
          <a:lstStyle/>
          <a:p>
            <a:fld id="{24BA831C-2987-484E-8BEF-7FC3C2D2F069}" type="datetimeFigureOut">
              <a:rPr lang="zh-CN" altLang="en-US" smtClean="0"/>
              <a:t>2025/3/8</a:t>
            </a:fld>
            <a:endParaRPr lang="zh-CN" altLang="en-US"/>
          </a:p>
        </p:txBody>
      </p:sp>
      <p:sp>
        <p:nvSpPr>
          <p:cNvPr id="8" name="页脚占位符 7">
            <a:extLst>
              <a:ext uri="{FF2B5EF4-FFF2-40B4-BE49-F238E27FC236}">
                <a16:creationId xmlns:a16="http://schemas.microsoft.com/office/drawing/2014/main" id="{F41EE2D9-62C1-E20E-4494-A455595316C1}"/>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4ED1A955-DE48-1AFD-22DD-321A150A14B0}"/>
              </a:ext>
            </a:extLst>
          </p:cNvPr>
          <p:cNvSpPr>
            <a:spLocks noGrp="1"/>
          </p:cNvSpPr>
          <p:nvPr>
            <p:ph type="sldNum" sz="quarter" idx="12"/>
          </p:nvPr>
        </p:nvSpPr>
        <p:spPr/>
        <p:txBody>
          <a:bodyPr/>
          <a:lstStyle/>
          <a:p>
            <a:fld id="{EB3CB4CE-5A28-4A54-9750-A6D44EA590F9}" type="slidenum">
              <a:rPr lang="zh-CN" altLang="en-US" smtClean="0"/>
              <a:t>‹#›</a:t>
            </a:fld>
            <a:endParaRPr lang="zh-CN" altLang="en-US"/>
          </a:p>
        </p:txBody>
      </p:sp>
    </p:spTree>
    <p:extLst>
      <p:ext uri="{BB962C8B-B14F-4D97-AF65-F5344CB8AC3E}">
        <p14:creationId xmlns:p14="http://schemas.microsoft.com/office/powerpoint/2010/main" val="17724239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AA5101-E07D-9B8E-8769-37C71F31902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E4E2EBC-ADC4-7D25-8D1E-111B882E2D32}"/>
              </a:ext>
            </a:extLst>
          </p:cNvPr>
          <p:cNvSpPr>
            <a:spLocks noGrp="1"/>
          </p:cNvSpPr>
          <p:nvPr>
            <p:ph type="dt" sz="half" idx="10"/>
          </p:nvPr>
        </p:nvSpPr>
        <p:spPr/>
        <p:txBody>
          <a:bodyPr/>
          <a:lstStyle/>
          <a:p>
            <a:fld id="{24BA831C-2987-484E-8BEF-7FC3C2D2F069}" type="datetimeFigureOut">
              <a:rPr lang="zh-CN" altLang="en-US" smtClean="0"/>
              <a:t>2025/3/8</a:t>
            </a:fld>
            <a:endParaRPr lang="zh-CN" altLang="en-US"/>
          </a:p>
        </p:txBody>
      </p:sp>
      <p:sp>
        <p:nvSpPr>
          <p:cNvPr id="4" name="页脚占位符 3">
            <a:extLst>
              <a:ext uri="{FF2B5EF4-FFF2-40B4-BE49-F238E27FC236}">
                <a16:creationId xmlns:a16="http://schemas.microsoft.com/office/drawing/2014/main" id="{78A908FE-9F07-C808-CBEC-E512043123E7}"/>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E71E66EC-2F20-9DE0-C91A-90D1C3965BE3}"/>
              </a:ext>
            </a:extLst>
          </p:cNvPr>
          <p:cNvSpPr>
            <a:spLocks noGrp="1"/>
          </p:cNvSpPr>
          <p:nvPr>
            <p:ph type="sldNum" sz="quarter" idx="12"/>
          </p:nvPr>
        </p:nvSpPr>
        <p:spPr/>
        <p:txBody>
          <a:bodyPr/>
          <a:lstStyle/>
          <a:p>
            <a:fld id="{EB3CB4CE-5A28-4A54-9750-A6D44EA590F9}" type="slidenum">
              <a:rPr lang="zh-CN" altLang="en-US" smtClean="0"/>
              <a:t>‹#›</a:t>
            </a:fld>
            <a:endParaRPr lang="zh-CN" altLang="en-US"/>
          </a:p>
        </p:txBody>
      </p:sp>
    </p:spTree>
    <p:extLst>
      <p:ext uri="{BB962C8B-B14F-4D97-AF65-F5344CB8AC3E}">
        <p14:creationId xmlns:p14="http://schemas.microsoft.com/office/powerpoint/2010/main" val="18739873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5BE9D87-F44E-CC08-5490-04695CA9157D}"/>
              </a:ext>
            </a:extLst>
          </p:cNvPr>
          <p:cNvSpPr>
            <a:spLocks noGrp="1"/>
          </p:cNvSpPr>
          <p:nvPr>
            <p:ph type="dt" sz="half" idx="10"/>
          </p:nvPr>
        </p:nvSpPr>
        <p:spPr/>
        <p:txBody>
          <a:bodyPr/>
          <a:lstStyle/>
          <a:p>
            <a:fld id="{24BA831C-2987-484E-8BEF-7FC3C2D2F069}" type="datetimeFigureOut">
              <a:rPr lang="zh-CN" altLang="en-US" smtClean="0"/>
              <a:t>2025/3/8</a:t>
            </a:fld>
            <a:endParaRPr lang="zh-CN" altLang="en-US"/>
          </a:p>
        </p:txBody>
      </p:sp>
      <p:sp>
        <p:nvSpPr>
          <p:cNvPr id="3" name="页脚占位符 2">
            <a:extLst>
              <a:ext uri="{FF2B5EF4-FFF2-40B4-BE49-F238E27FC236}">
                <a16:creationId xmlns:a16="http://schemas.microsoft.com/office/drawing/2014/main" id="{93FED554-3B8B-5013-2F50-DA640022B20F}"/>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28E89F30-978D-E2F8-F93C-EF1BA1DA9ECA}"/>
              </a:ext>
            </a:extLst>
          </p:cNvPr>
          <p:cNvSpPr>
            <a:spLocks noGrp="1"/>
          </p:cNvSpPr>
          <p:nvPr>
            <p:ph type="sldNum" sz="quarter" idx="12"/>
          </p:nvPr>
        </p:nvSpPr>
        <p:spPr/>
        <p:txBody>
          <a:bodyPr/>
          <a:lstStyle/>
          <a:p>
            <a:fld id="{EB3CB4CE-5A28-4A54-9750-A6D44EA590F9}" type="slidenum">
              <a:rPr lang="zh-CN" altLang="en-US" smtClean="0"/>
              <a:t>‹#›</a:t>
            </a:fld>
            <a:endParaRPr lang="zh-CN" altLang="en-US"/>
          </a:p>
        </p:txBody>
      </p:sp>
    </p:spTree>
    <p:extLst>
      <p:ext uri="{BB962C8B-B14F-4D97-AF65-F5344CB8AC3E}">
        <p14:creationId xmlns:p14="http://schemas.microsoft.com/office/powerpoint/2010/main" val="15980563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F1CA0E-6016-F405-AF19-D79F42A590DD}"/>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5C26602-E15F-0CB7-4C85-93F20DEE5AB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DE83CE7-02B3-5A12-B85E-01526518ED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2EB2381-1862-FC5F-2D70-DAFB67F86846}"/>
              </a:ext>
            </a:extLst>
          </p:cNvPr>
          <p:cNvSpPr>
            <a:spLocks noGrp="1"/>
          </p:cNvSpPr>
          <p:nvPr>
            <p:ph type="dt" sz="half" idx="10"/>
          </p:nvPr>
        </p:nvSpPr>
        <p:spPr/>
        <p:txBody>
          <a:bodyPr/>
          <a:lstStyle/>
          <a:p>
            <a:fld id="{24BA831C-2987-484E-8BEF-7FC3C2D2F069}" type="datetimeFigureOut">
              <a:rPr lang="zh-CN" altLang="en-US" smtClean="0"/>
              <a:t>2025/3/8</a:t>
            </a:fld>
            <a:endParaRPr lang="zh-CN" altLang="en-US"/>
          </a:p>
        </p:txBody>
      </p:sp>
      <p:sp>
        <p:nvSpPr>
          <p:cNvPr id="6" name="页脚占位符 5">
            <a:extLst>
              <a:ext uri="{FF2B5EF4-FFF2-40B4-BE49-F238E27FC236}">
                <a16:creationId xmlns:a16="http://schemas.microsoft.com/office/drawing/2014/main" id="{E833A118-835C-3CED-89C7-5B643F1D3CB1}"/>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63906640-7677-B6A2-F9F2-B91DD1E8A4EA}"/>
              </a:ext>
            </a:extLst>
          </p:cNvPr>
          <p:cNvSpPr>
            <a:spLocks noGrp="1"/>
          </p:cNvSpPr>
          <p:nvPr>
            <p:ph type="sldNum" sz="quarter" idx="12"/>
          </p:nvPr>
        </p:nvSpPr>
        <p:spPr/>
        <p:txBody>
          <a:bodyPr/>
          <a:lstStyle/>
          <a:p>
            <a:fld id="{EB3CB4CE-5A28-4A54-9750-A6D44EA590F9}" type="slidenum">
              <a:rPr lang="zh-CN" altLang="en-US" smtClean="0"/>
              <a:t>‹#›</a:t>
            </a:fld>
            <a:endParaRPr lang="zh-CN" altLang="en-US"/>
          </a:p>
        </p:txBody>
      </p:sp>
    </p:spTree>
    <p:extLst>
      <p:ext uri="{BB962C8B-B14F-4D97-AF65-F5344CB8AC3E}">
        <p14:creationId xmlns:p14="http://schemas.microsoft.com/office/powerpoint/2010/main" val="36474269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C1C104-4A67-5328-2DA3-526A9FF01B6E}"/>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C483239-FB98-8663-FD6E-47A83C973CD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FCFDC59-6E19-AF79-CBD1-1AE19D3F616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15B4A3D-ED98-36A5-F8BC-B1FF6EBC003B}"/>
              </a:ext>
            </a:extLst>
          </p:cNvPr>
          <p:cNvSpPr>
            <a:spLocks noGrp="1"/>
          </p:cNvSpPr>
          <p:nvPr>
            <p:ph type="dt" sz="half" idx="10"/>
          </p:nvPr>
        </p:nvSpPr>
        <p:spPr/>
        <p:txBody>
          <a:bodyPr/>
          <a:lstStyle/>
          <a:p>
            <a:fld id="{24BA831C-2987-484E-8BEF-7FC3C2D2F069}" type="datetimeFigureOut">
              <a:rPr lang="zh-CN" altLang="en-US" smtClean="0"/>
              <a:t>2025/3/8</a:t>
            </a:fld>
            <a:endParaRPr lang="zh-CN" altLang="en-US"/>
          </a:p>
        </p:txBody>
      </p:sp>
      <p:sp>
        <p:nvSpPr>
          <p:cNvPr id="6" name="页脚占位符 5">
            <a:extLst>
              <a:ext uri="{FF2B5EF4-FFF2-40B4-BE49-F238E27FC236}">
                <a16:creationId xmlns:a16="http://schemas.microsoft.com/office/drawing/2014/main" id="{198FABEC-DFA4-E64F-758E-775B19E4A717}"/>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026EEF0F-16F1-6B4A-4E6E-F6F62FA1C67C}"/>
              </a:ext>
            </a:extLst>
          </p:cNvPr>
          <p:cNvSpPr>
            <a:spLocks noGrp="1"/>
          </p:cNvSpPr>
          <p:nvPr>
            <p:ph type="sldNum" sz="quarter" idx="12"/>
          </p:nvPr>
        </p:nvSpPr>
        <p:spPr/>
        <p:txBody>
          <a:bodyPr/>
          <a:lstStyle/>
          <a:p>
            <a:fld id="{EB3CB4CE-5A28-4A54-9750-A6D44EA590F9}" type="slidenum">
              <a:rPr lang="zh-CN" altLang="en-US" smtClean="0"/>
              <a:t>‹#›</a:t>
            </a:fld>
            <a:endParaRPr lang="zh-CN" altLang="en-US"/>
          </a:p>
        </p:txBody>
      </p:sp>
    </p:spTree>
    <p:extLst>
      <p:ext uri="{BB962C8B-B14F-4D97-AF65-F5344CB8AC3E}">
        <p14:creationId xmlns:p14="http://schemas.microsoft.com/office/powerpoint/2010/main" val="36517905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4A3B0188-8728-18E0-8851-02DCC0E33AD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DC5C079E-36F2-7964-9BE9-B51D0ED47E3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916518A-5F39-9DA1-B0F0-69A3E5AB83C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4BA831C-2987-484E-8BEF-7FC3C2D2F069}" type="datetimeFigureOut">
              <a:rPr lang="zh-CN" altLang="en-US" smtClean="0"/>
              <a:t>2025/3/8</a:t>
            </a:fld>
            <a:endParaRPr lang="zh-CN" altLang="en-US"/>
          </a:p>
        </p:txBody>
      </p:sp>
      <p:sp>
        <p:nvSpPr>
          <p:cNvPr id="5" name="页脚占位符 4">
            <a:extLst>
              <a:ext uri="{FF2B5EF4-FFF2-40B4-BE49-F238E27FC236}">
                <a16:creationId xmlns:a16="http://schemas.microsoft.com/office/drawing/2014/main" id="{14033F04-7C2E-DA66-CA53-ED64EA1FAF7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D5AB18D2-CEC0-7DD2-1464-A91819B273D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B3CB4CE-5A28-4A54-9750-A6D44EA590F9}" type="slidenum">
              <a:rPr lang="zh-CN" altLang="en-US" smtClean="0"/>
              <a:t>‹#›</a:t>
            </a:fld>
            <a:endParaRPr lang="zh-CN" altLang="en-US"/>
          </a:p>
        </p:txBody>
      </p:sp>
    </p:spTree>
    <p:extLst>
      <p:ext uri="{BB962C8B-B14F-4D97-AF65-F5344CB8AC3E}">
        <p14:creationId xmlns:p14="http://schemas.microsoft.com/office/powerpoint/2010/main" val="419150255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4.xml"/><Relationship Id="rId1" Type="http://schemas.openxmlformats.org/officeDocument/2006/relationships/slideLayout" Target="../slideLayouts/slideLayout1.xml"/><Relationship Id="rId5" Type="http://schemas.openxmlformats.org/officeDocument/2006/relationships/image" Target="../media/image14.png"/><Relationship Id="rId4" Type="http://schemas.openxmlformats.org/officeDocument/2006/relationships/image" Target="../media/image13.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E810FC-588A-C611-FA66-3EB084EF410A}"/>
              </a:ext>
            </a:extLst>
          </p:cNvPr>
          <p:cNvSpPr>
            <a:spLocks noGrp="1"/>
          </p:cNvSpPr>
          <p:nvPr>
            <p:ph type="ctrTitle"/>
          </p:nvPr>
        </p:nvSpPr>
        <p:spPr>
          <a:xfrm>
            <a:off x="1934633" y="2023533"/>
            <a:ext cx="8322734" cy="2319867"/>
          </a:xfrm>
        </p:spPr>
        <p:txBody>
          <a:bodyPr>
            <a:normAutofit fontScale="90000"/>
          </a:bodyPr>
          <a:lstStyle/>
          <a:p>
            <a:pPr>
              <a:lnSpc>
                <a:spcPct val="150000"/>
              </a:lnSpc>
            </a:pPr>
            <a:r>
              <a:rPr lang="zh-CN" altLang="en-US" dirty="0">
                <a:latin typeface="黑体" panose="02010609060101010101" pitchFamily="49" charset="-122"/>
                <a:ea typeface="黑体" panose="02010609060101010101" pitchFamily="49" charset="-122"/>
              </a:rPr>
              <a:t>基于</a:t>
            </a:r>
            <a:r>
              <a:rPr lang="en-US" altLang="zh-CN" dirty="0">
                <a:latin typeface="黑体" panose="02010609060101010101" pitchFamily="49" charset="-122"/>
                <a:ea typeface="黑体" panose="02010609060101010101" pitchFamily="49" charset="-122"/>
              </a:rPr>
              <a:t>xv6</a:t>
            </a:r>
            <a:r>
              <a:rPr lang="zh-CN" altLang="en-US" dirty="0">
                <a:latin typeface="黑体" panose="02010609060101010101" pitchFamily="49" charset="-122"/>
                <a:ea typeface="黑体" panose="02010609060101010101" pitchFamily="49" charset="-122"/>
              </a:rPr>
              <a:t>从</a:t>
            </a:r>
            <a:r>
              <a:rPr lang="en-US" altLang="zh-CN" dirty="0">
                <a:latin typeface="黑体" panose="02010609060101010101" pitchFamily="49" charset="-122"/>
                <a:ea typeface="黑体" panose="02010609060101010101" pitchFamily="49" charset="-122"/>
              </a:rPr>
              <a:t>0</a:t>
            </a:r>
            <a:r>
              <a:rPr lang="zh-CN" altLang="en-US" dirty="0">
                <a:latin typeface="黑体" panose="02010609060101010101" pitchFamily="49" charset="-122"/>
                <a:ea typeface="黑体" panose="02010609060101010101" pitchFamily="49" charset="-122"/>
              </a:rPr>
              <a:t>到</a:t>
            </a:r>
            <a:r>
              <a:rPr lang="en-US" altLang="zh-CN" dirty="0">
                <a:latin typeface="黑体" panose="02010609060101010101" pitchFamily="49" charset="-122"/>
                <a:ea typeface="黑体" panose="02010609060101010101" pitchFamily="49" charset="-122"/>
              </a:rPr>
              <a:t>1</a:t>
            </a:r>
            <a:r>
              <a:rPr lang="zh-CN" altLang="en-US" dirty="0">
                <a:latin typeface="黑体" panose="02010609060101010101" pitchFamily="49" charset="-122"/>
                <a:ea typeface="黑体" panose="02010609060101010101" pitchFamily="49" charset="-122"/>
              </a:rPr>
              <a:t>的</a:t>
            </a:r>
            <a:br>
              <a:rPr lang="en-US" altLang="zh-CN" dirty="0">
                <a:latin typeface="黑体" panose="02010609060101010101" pitchFamily="49" charset="-122"/>
                <a:ea typeface="黑体" panose="02010609060101010101" pitchFamily="49" charset="-122"/>
              </a:rPr>
            </a:br>
            <a:r>
              <a:rPr lang="zh-CN" altLang="en-US" dirty="0">
                <a:latin typeface="黑体" panose="02010609060101010101" pitchFamily="49" charset="-122"/>
                <a:ea typeface="黑体" panose="02010609060101010101" pitchFamily="49" charset="-122"/>
              </a:rPr>
              <a:t>简单内核编写指导</a:t>
            </a:r>
          </a:p>
        </p:txBody>
      </p:sp>
      <p:pic>
        <p:nvPicPr>
          <p:cNvPr id="4" name="图片 3">
            <a:extLst>
              <a:ext uri="{FF2B5EF4-FFF2-40B4-BE49-F238E27FC236}">
                <a16:creationId xmlns:a16="http://schemas.microsoft.com/office/drawing/2014/main" id="{EBD0123E-B0EA-DA03-04BA-8F683DC1239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8920" y="144152"/>
            <a:ext cx="1615213" cy="1614940"/>
          </a:xfrm>
          <a:prstGeom prst="rect">
            <a:avLst/>
          </a:prstGeom>
        </p:spPr>
      </p:pic>
      <p:sp>
        <p:nvSpPr>
          <p:cNvPr id="3" name="文本框 2">
            <a:extLst>
              <a:ext uri="{FF2B5EF4-FFF2-40B4-BE49-F238E27FC236}">
                <a16:creationId xmlns:a16="http://schemas.microsoft.com/office/drawing/2014/main" id="{8449868D-ADFF-3F44-53C6-802210E79C65}"/>
              </a:ext>
            </a:extLst>
          </p:cNvPr>
          <p:cNvSpPr txBox="1"/>
          <p:nvPr/>
        </p:nvSpPr>
        <p:spPr>
          <a:xfrm>
            <a:off x="5257798" y="6136105"/>
            <a:ext cx="2001253" cy="400110"/>
          </a:xfrm>
          <a:prstGeom prst="rect">
            <a:avLst/>
          </a:prstGeom>
          <a:noFill/>
        </p:spPr>
        <p:txBody>
          <a:bodyPr wrap="square" rtlCol="0">
            <a:spAutoFit/>
          </a:bodyPr>
          <a:lstStyle/>
          <a:p>
            <a:r>
              <a:rPr lang="zh-CN" altLang="en-US" sz="2000" dirty="0"/>
              <a:t>汇报人：夏浩东</a:t>
            </a:r>
          </a:p>
        </p:txBody>
      </p:sp>
    </p:spTree>
    <p:extLst>
      <p:ext uri="{BB962C8B-B14F-4D97-AF65-F5344CB8AC3E}">
        <p14:creationId xmlns:p14="http://schemas.microsoft.com/office/powerpoint/2010/main" val="1938338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1D741A-A7E2-BBBC-EB6A-8FFBFB5C7187}"/>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DCD47EC7-A5D2-899C-9EB9-5F514DCE5187}"/>
              </a:ext>
            </a:extLst>
          </p:cNvPr>
          <p:cNvSpPr>
            <a:spLocks noGrp="1"/>
          </p:cNvSpPr>
          <p:nvPr>
            <p:ph type="ctrTitle"/>
          </p:nvPr>
        </p:nvSpPr>
        <p:spPr>
          <a:xfrm>
            <a:off x="143934" y="16933"/>
            <a:ext cx="8881533" cy="795867"/>
          </a:xfrm>
        </p:spPr>
        <p:txBody>
          <a:bodyPr>
            <a:noAutofit/>
          </a:bodyPr>
          <a:lstStyle/>
          <a:p>
            <a:pPr algn="l">
              <a:lnSpc>
                <a:spcPct val="150000"/>
              </a:lnSpc>
            </a:pPr>
            <a:r>
              <a:rPr lang="zh-CN" altLang="en-US" sz="4000" dirty="0">
                <a:latin typeface="黑体" panose="02010609060101010101" pitchFamily="49" charset="-122"/>
                <a:ea typeface="黑体" panose="02010609060101010101" pitchFamily="49" charset="-122"/>
              </a:rPr>
              <a:t>阶段性小结</a:t>
            </a:r>
            <a:r>
              <a:rPr lang="en-US" altLang="zh-CN" sz="4000" dirty="0">
                <a:latin typeface="黑体" panose="02010609060101010101" pitchFamily="49" charset="-122"/>
                <a:ea typeface="黑体" panose="02010609060101010101" pitchFamily="49" charset="-122"/>
              </a:rPr>
              <a:t>-1</a:t>
            </a:r>
            <a:r>
              <a:rPr lang="zh-CN" altLang="en-US" sz="4000" dirty="0">
                <a:latin typeface="黑体" panose="02010609060101010101" pitchFamily="49" charset="-122"/>
                <a:ea typeface="黑体" panose="02010609060101010101" pitchFamily="49" charset="-122"/>
              </a:rPr>
              <a:t>：无进程内核的初步搭建</a:t>
            </a:r>
          </a:p>
        </p:txBody>
      </p:sp>
      <p:sp>
        <p:nvSpPr>
          <p:cNvPr id="4" name="矩形 3">
            <a:extLst>
              <a:ext uri="{FF2B5EF4-FFF2-40B4-BE49-F238E27FC236}">
                <a16:creationId xmlns:a16="http://schemas.microsoft.com/office/drawing/2014/main" id="{2A02E142-7AB8-EFEE-1DB9-C33794DFB31E}"/>
              </a:ext>
            </a:extLst>
          </p:cNvPr>
          <p:cNvSpPr/>
          <p:nvPr/>
        </p:nvSpPr>
        <p:spPr>
          <a:xfrm>
            <a:off x="249367" y="1341733"/>
            <a:ext cx="6007499" cy="618067"/>
          </a:xfrm>
          <a:prstGeom prst="rect">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dirty="0"/>
              <a:t>问题：走完这三步，内核具备了哪些能力？</a:t>
            </a:r>
            <a:endParaRPr lang="zh-CN" altLang="en-US" dirty="0"/>
          </a:p>
        </p:txBody>
      </p:sp>
      <p:sp>
        <p:nvSpPr>
          <p:cNvPr id="5" name="矩形: 圆角 4">
            <a:extLst>
              <a:ext uri="{FF2B5EF4-FFF2-40B4-BE49-F238E27FC236}">
                <a16:creationId xmlns:a16="http://schemas.microsoft.com/office/drawing/2014/main" id="{9FEF682E-EBF5-7BDB-5E6A-022F2D63406C}"/>
              </a:ext>
            </a:extLst>
          </p:cNvPr>
          <p:cNvSpPr/>
          <p:nvPr/>
        </p:nvSpPr>
        <p:spPr>
          <a:xfrm>
            <a:off x="249366" y="2247666"/>
            <a:ext cx="6007499" cy="287066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457200" indent="-457200">
              <a:lnSpc>
                <a:spcPct val="150000"/>
              </a:lnSpc>
              <a:buFont typeface="+mj-lt"/>
              <a:buAutoNum type="arabicPeriod"/>
            </a:pPr>
            <a:r>
              <a:rPr lang="zh-CN" altLang="en-US" sz="2000" dirty="0"/>
              <a:t>可以多核启动并在自旋锁的帮助下正确并行</a:t>
            </a:r>
            <a:endParaRPr lang="en-US" altLang="zh-CN" sz="2000" dirty="0"/>
          </a:p>
          <a:p>
            <a:pPr marL="457200" indent="-457200">
              <a:lnSpc>
                <a:spcPct val="150000"/>
              </a:lnSpc>
              <a:buFont typeface="+mj-lt"/>
              <a:buAutoNum type="arabicPeriod"/>
            </a:pPr>
            <a:r>
              <a:rPr lang="zh-CN" altLang="en-US" sz="2000" dirty="0"/>
              <a:t>管理了两类共享资源：</a:t>
            </a:r>
            <a:r>
              <a:rPr lang="en-US" altLang="zh-CN" sz="2000" dirty="0"/>
              <a:t>UART</a:t>
            </a:r>
            <a:r>
              <a:rPr lang="zh-CN" altLang="en-US" sz="2000" dirty="0"/>
              <a:t>和物理页</a:t>
            </a:r>
            <a:endParaRPr lang="en-US" altLang="zh-CN" sz="2000" dirty="0"/>
          </a:p>
          <a:p>
            <a:pPr marL="457200" indent="-457200">
              <a:lnSpc>
                <a:spcPct val="150000"/>
              </a:lnSpc>
              <a:buFont typeface="+mj-lt"/>
              <a:buAutoNum type="arabicPeriod"/>
            </a:pPr>
            <a:r>
              <a:rPr lang="zh-CN" altLang="en-US" sz="2000" dirty="0"/>
              <a:t>构建了页表系统，并书写了内核页表</a:t>
            </a:r>
            <a:endParaRPr lang="en-US" altLang="zh-CN" sz="2000" dirty="0"/>
          </a:p>
          <a:p>
            <a:pPr marL="457200" indent="-457200">
              <a:lnSpc>
                <a:spcPct val="150000"/>
              </a:lnSpc>
              <a:buFont typeface="+mj-lt"/>
              <a:buAutoNum type="arabicPeriod"/>
            </a:pPr>
            <a:r>
              <a:rPr lang="zh-CN" altLang="en-US" sz="2000" dirty="0"/>
              <a:t>构建了</a:t>
            </a:r>
            <a:r>
              <a:rPr lang="en-US" altLang="zh-CN" sz="2000" dirty="0"/>
              <a:t>trap</a:t>
            </a:r>
            <a:r>
              <a:rPr lang="zh-CN" altLang="en-US" sz="2000" dirty="0"/>
              <a:t>机制，可以打断执行流，目前能处理两类中断：时钟中断和</a:t>
            </a:r>
            <a:r>
              <a:rPr lang="en-US" altLang="zh-CN" sz="2000" dirty="0"/>
              <a:t>UART</a:t>
            </a:r>
            <a:r>
              <a:rPr lang="zh-CN" altLang="en-US" sz="2000" dirty="0"/>
              <a:t>外设中断</a:t>
            </a:r>
            <a:endParaRPr lang="en-US" altLang="zh-CN" sz="2000" dirty="0"/>
          </a:p>
        </p:txBody>
      </p:sp>
      <p:sp>
        <p:nvSpPr>
          <p:cNvPr id="6" name="文本框 5">
            <a:extLst>
              <a:ext uri="{FF2B5EF4-FFF2-40B4-BE49-F238E27FC236}">
                <a16:creationId xmlns:a16="http://schemas.microsoft.com/office/drawing/2014/main" id="{4EE8E1F3-5B1B-1A31-79BF-9E363206BD0F}"/>
              </a:ext>
            </a:extLst>
          </p:cNvPr>
          <p:cNvSpPr txBox="1"/>
          <p:nvPr/>
        </p:nvSpPr>
        <p:spPr>
          <a:xfrm>
            <a:off x="249366" y="5652922"/>
            <a:ext cx="6329234" cy="523220"/>
          </a:xfrm>
          <a:prstGeom prst="rect">
            <a:avLst/>
          </a:prstGeom>
          <a:noFill/>
        </p:spPr>
        <p:txBody>
          <a:bodyPr wrap="square" rtlCol="0">
            <a:spAutoFit/>
          </a:bodyPr>
          <a:lstStyle/>
          <a:p>
            <a:r>
              <a:rPr lang="zh-CN" altLang="en-US" sz="2800" b="1" dirty="0"/>
              <a:t>总结：搭建了一个简单的无进程的内核</a:t>
            </a:r>
          </a:p>
        </p:txBody>
      </p:sp>
      <p:sp>
        <p:nvSpPr>
          <p:cNvPr id="7" name="矩形 6">
            <a:extLst>
              <a:ext uri="{FF2B5EF4-FFF2-40B4-BE49-F238E27FC236}">
                <a16:creationId xmlns:a16="http://schemas.microsoft.com/office/drawing/2014/main" id="{63380D78-6712-840A-C727-F7D1E8AC344D}"/>
              </a:ext>
            </a:extLst>
          </p:cNvPr>
          <p:cNvSpPr/>
          <p:nvPr/>
        </p:nvSpPr>
        <p:spPr>
          <a:xfrm>
            <a:off x="6938830" y="1341733"/>
            <a:ext cx="1346201" cy="108373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dirty="0"/>
              <a:t>物理页</a:t>
            </a:r>
          </a:p>
        </p:txBody>
      </p:sp>
      <p:sp>
        <p:nvSpPr>
          <p:cNvPr id="8" name="矩形 7">
            <a:extLst>
              <a:ext uri="{FF2B5EF4-FFF2-40B4-BE49-F238E27FC236}">
                <a16:creationId xmlns:a16="http://schemas.microsoft.com/office/drawing/2014/main" id="{C5715CC3-F67A-C794-8631-B7E87D280F6C}"/>
              </a:ext>
            </a:extLst>
          </p:cNvPr>
          <p:cNvSpPr/>
          <p:nvPr/>
        </p:nvSpPr>
        <p:spPr>
          <a:xfrm>
            <a:off x="8809966" y="1341733"/>
            <a:ext cx="1346200" cy="108373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dirty="0"/>
              <a:t>页表</a:t>
            </a:r>
          </a:p>
        </p:txBody>
      </p:sp>
      <p:sp>
        <p:nvSpPr>
          <p:cNvPr id="9" name="矩形 8">
            <a:extLst>
              <a:ext uri="{FF2B5EF4-FFF2-40B4-BE49-F238E27FC236}">
                <a16:creationId xmlns:a16="http://schemas.microsoft.com/office/drawing/2014/main" id="{D8CE26F1-619D-D380-B433-9E2372B38414}"/>
              </a:ext>
            </a:extLst>
          </p:cNvPr>
          <p:cNvSpPr/>
          <p:nvPr/>
        </p:nvSpPr>
        <p:spPr>
          <a:xfrm>
            <a:off x="10681100" y="1341733"/>
            <a:ext cx="1261533" cy="108373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400" dirty="0"/>
              <a:t>trap</a:t>
            </a:r>
            <a:endParaRPr lang="zh-CN" altLang="en-US" sz="2400" dirty="0"/>
          </a:p>
        </p:txBody>
      </p:sp>
      <p:sp>
        <p:nvSpPr>
          <p:cNvPr id="10" name="箭头: 下 9">
            <a:extLst>
              <a:ext uri="{FF2B5EF4-FFF2-40B4-BE49-F238E27FC236}">
                <a16:creationId xmlns:a16="http://schemas.microsoft.com/office/drawing/2014/main" id="{0654C03A-0EB5-8E4D-EA68-5DF3A66794FD}"/>
              </a:ext>
            </a:extLst>
          </p:cNvPr>
          <p:cNvSpPr/>
          <p:nvPr/>
        </p:nvSpPr>
        <p:spPr>
          <a:xfrm rot="19922636">
            <a:off x="7544197" y="2567632"/>
            <a:ext cx="596899" cy="1083733"/>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箭头: 下 10">
            <a:extLst>
              <a:ext uri="{FF2B5EF4-FFF2-40B4-BE49-F238E27FC236}">
                <a16:creationId xmlns:a16="http://schemas.microsoft.com/office/drawing/2014/main" id="{8C184437-36DD-FFAC-F039-087B572E8F73}"/>
              </a:ext>
            </a:extLst>
          </p:cNvPr>
          <p:cNvSpPr/>
          <p:nvPr/>
        </p:nvSpPr>
        <p:spPr>
          <a:xfrm>
            <a:off x="9243880" y="2574312"/>
            <a:ext cx="596899" cy="939355"/>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箭头: 下 11">
            <a:extLst>
              <a:ext uri="{FF2B5EF4-FFF2-40B4-BE49-F238E27FC236}">
                <a16:creationId xmlns:a16="http://schemas.microsoft.com/office/drawing/2014/main" id="{5B3DF5AB-381F-4E93-1D05-A0B19B801AF4}"/>
              </a:ext>
            </a:extLst>
          </p:cNvPr>
          <p:cNvSpPr/>
          <p:nvPr/>
        </p:nvSpPr>
        <p:spPr>
          <a:xfrm rot="1122921">
            <a:off x="10874883" y="2591220"/>
            <a:ext cx="596899" cy="1036556"/>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a:extLst>
              <a:ext uri="{FF2B5EF4-FFF2-40B4-BE49-F238E27FC236}">
                <a16:creationId xmlns:a16="http://schemas.microsoft.com/office/drawing/2014/main" id="{9FA85451-1568-2334-4315-C5F7E6424981}"/>
              </a:ext>
            </a:extLst>
          </p:cNvPr>
          <p:cNvSpPr/>
          <p:nvPr/>
        </p:nvSpPr>
        <p:spPr>
          <a:xfrm>
            <a:off x="7489166" y="3793530"/>
            <a:ext cx="4224866" cy="141393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sz="2400" b="1" dirty="0"/>
              <a:t>创建第一个进程的</a:t>
            </a:r>
            <a:endParaRPr lang="en-US" altLang="zh-CN" sz="2400" b="1" dirty="0"/>
          </a:p>
          <a:p>
            <a:pPr algn="ctr">
              <a:lnSpc>
                <a:spcPct val="150000"/>
              </a:lnSpc>
            </a:pPr>
            <a:r>
              <a:rPr lang="zh-CN" altLang="en-US" sz="2400" b="1" dirty="0"/>
              <a:t>条件已经基本成熟</a:t>
            </a:r>
          </a:p>
        </p:txBody>
      </p:sp>
      <p:sp>
        <p:nvSpPr>
          <p:cNvPr id="14" name="文本框 13">
            <a:extLst>
              <a:ext uri="{FF2B5EF4-FFF2-40B4-BE49-F238E27FC236}">
                <a16:creationId xmlns:a16="http://schemas.microsoft.com/office/drawing/2014/main" id="{67CBE715-378A-646F-C9C5-A4B78D81AF64}"/>
              </a:ext>
            </a:extLst>
          </p:cNvPr>
          <p:cNvSpPr txBox="1"/>
          <p:nvPr/>
        </p:nvSpPr>
        <p:spPr>
          <a:xfrm>
            <a:off x="6982625" y="5652922"/>
            <a:ext cx="5237947" cy="523220"/>
          </a:xfrm>
          <a:prstGeom prst="rect">
            <a:avLst/>
          </a:prstGeom>
          <a:noFill/>
        </p:spPr>
        <p:txBody>
          <a:bodyPr wrap="square" rtlCol="0">
            <a:spAutoFit/>
          </a:bodyPr>
          <a:lstStyle/>
          <a:p>
            <a:r>
              <a:rPr lang="zh-CN" altLang="en-US" sz="2800" b="1" dirty="0"/>
              <a:t>进程的故事将在下次报告中展开</a:t>
            </a:r>
          </a:p>
        </p:txBody>
      </p:sp>
    </p:spTree>
    <p:extLst>
      <p:ext uri="{BB962C8B-B14F-4D97-AF65-F5344CB8AC3E}">
        <p14:creationId xmlns:p14="http://schemas.microsoft.com/office/powerpoint/2010/main" val="4258017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500"/>
                                        <p:tgtEl>
                                          <p:spTgt spid="10"/>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500"/>
                                        <p:tgtEl>
                                          <p:spTgt spid="12"/>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fade">
                                      <p:cBhvr>
                                        <p:cTn id="38" dur="500"/>
                                        <p:tgtEl>
                                          <p:spTgt spid="13"/>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fade">
                                      <p:cBhvr>
                                        <p:cTn id="4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P spid="7" grpId="0" animBg="1"/>
      <p:bldP spid="8" grpId="0" animBg="1"/>
      <p:bldP spid="9" grpId="0" animBg="1"/>
      <p:bldP spid="10" grpId="0" animBg="1"/>
      <p:bldP spid="11" grpId="0" animBg="1"/>
      <p:bldP spid="12" grpId="0" animBg="1"/>
      <p:bldP spid="13" grpId="0" animBg="1"/>
      <p:bldP spid="1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A19B84-18AA-8BE9-2938-7F03BD6503CE}"/>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1052C6F1-94A6-CBD4-255C-930FD46648B0}"/>
              </a:ext>
            </a:extLst>
          </p:cNvPr>
          <p:cNvSpPr>
            <a:spLocks noGrp="1"/>
          </p:cNvSpPr>
          <p:nvPr>
            <p:ph type="ctrTitle"/>
          </p:nvPr>
        </p:nvSpPr>
        <p:spPr>
          <a:xfrm>
            <a:off x="143934" y="16933"/>
            <a:ext cx="9810190" cy="795867"/>
          </a:xfrm>
        </p:spPr>
        <p:txBody>
          <a:bodyPr>
            <a:noAutofit/>
          </a:bodyPr>
          <a:lstStyle/>
          <a:p>
            <a:pPr algn="l">
              <a:lnSpc>
                <a:spcPct val="150000"/>
              </a:lnSpc>
            </a:pPr>
            <a:r>
              <a:rPr lang="zh-CN" altLang="en-US" sz="4000" dirty="0">
                <a:latin typeface="黑体" panose="02010609060101010101" pitchFamily="49" charset="-122"/>
                <a:ea typeface="黑体" panose="02010609060101010101" pitchFamily="49" charset="-122"/>
              </a:rPr>
              <a:t>三、内核实现</a:t>
            </a:r>
            <a:r>
              <a:rPr lang="en-US" altLang="zh-CN" sz="4000" dirty="0">
                <a:latin typeface="黑体" panose="02010609060101010101" pitchFamily="49" charset="-122"/>
                <a:ea typeface="黑体" panose="02010609060101010101" pitchFamily="49" charset="-122"/>
              </a:rPr>
              <a:t>-4:</a:t>
            </a:r>
            <a:r>
              <a:rPr lang="zh-CN" altLang="en-US" sz="4000" dirty="0">
                <a:latin typeface="黑体" panose="02010609060101010101" pitchFamily="49" charset="-122"/>
                <a:ea typeface="黑体" panose="02010609060101010101" pitchFamily="49" charset="-122"/>
              </a:rPr>
              <a:t>第一个用户进程的诞生</a:t>
            </a:r>
          </a:p>
        </p:txBody>
      </p:sp>
      <p:sp>
        <p:nvSpPr>
          <p:cNvPr id="4" name="矩形 3">
            <a:extLst>
              <a:ext uri="{FF2B5EF4-FFF2-40B4-BE49-F238E27FC236}">
                <a16:creationId xmlns:a16="http://schemas.microsoft.com/office/drawing/2014/main" id="{85C287CD-1011-124A-5DE2-5E2AE3D02D09}"/>
              </a:ext>
            </a:extLst>
          </p:cNvPr>
          <p:cNvSpPr/>
          <p:nvPr/>
        </p:nvSpPr>
        <p:spPr>
          <a:xfrm>
            <a:off x="307291" y="1857739"/>
            <a:ext cx="5116021" cy="618067"/>
          </a:xfrm>
          <a:prstGeom prst="rect">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dirty="0"/>
              <a:t>问题</a:t>
            </a:r>
            <a:r>
              <a:rPr lang="en-US" altLang="zh-CN" sz="2400" dirty="0"/>
              <a:t>1</a:t>
            </a:r>
            <a:r>
              <a:rPr lang="zh-CN" altLang="en-US" sz="2400" dirty="0"/>
              <a:t>：第一个用户进程诞生之前</a:t>
            </a:r>
            <a:endParaRPr lang="zh-CN" altLang="en-US" dirty="0"/>
          </a:p>
        </p:txBody>
      </p:sp>
      <p:sp>
        <p:nvSpPr>
          <p:cNvPr id="5" name="矩形 4">
            <a:extLst>
              <a:ext uri="{FF2B5EF4-FFF2-40B4-BE49-F238E27FC236}">
                <a16:creationId xmlns:a16="http://schemas.microsoft.com/office/drawing/2014/main" id="{45CDD20C-CD78-3EF0-7224-C53DE0907554}"/>
              </a:ext>
            </a:extLst>
          </p:cNvPr>
          <p:cNvSpPr/>
          <p:nvPr/>
        </p:nvSpPr>
        <p:spPr>
          <a:xfrm>
            <a:off x="6096000" y="1857739"/>
            <a:ext cx="5694862" cy="618067"/>
          </a:xfrm>
          <a:prstGeom prst="rect">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dirty="0"/>
              <a:t>问题</a:t>
            </a:r>
            <a:r>
              <a:rPr lang="en-US" altLang="zh-CN" sz="2400" dirty="0"/>
              <a:t>2</a:t>
            </a:r>
            <a:r>
              <a:rPr lang="zh-CN" altLang="en-US" sz="2400" dirty="0"/>
              <a:t>：第一个用户进程初始化</a:t>
            </a:r>
          </a:p>
        </p:txBody>
      </p:sp>
      <p:cxnSp>
        <p:nvCxnSpPr>
          <p:cNvPr id="21" name="直接连接符 20">
            <a:extLst>
              <a:ext uri="{FF2B5EF4-FFF2-40B4-BE49-F238E27FC236}">
                <a16:creationId xmlns:a16="http://schemas.microsoft.com/office/drawing/2014/main" id="{BFD5F1AC-616D-00C1-365A-3CA4E2B4EC2B}"/>
              </a:ext>
            </a:extLst>
          </p:cNvPr>
          <p:cNvCxnSpPr>
            <a:cxnSpLocks/>
          </p:cNvCxnSpPr>
          <p:nvPr/>
        </p:nvCxnSpPr>
        <p:spPr>
          <a:xfrm>
            <a:off x="5759655" y="1857739"/>
            <a:ext cx="0" cy="4906207"/>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6" name="文本框 5">
            <a:extLst>
              <a:ext uri="{FF2B5EF4-FFF2-40B4-BE49-F238E27FC236}">
                <a16:creationId xmlns:a16="http://schemas.microsoft.com/office/drawing/2014/main" id="{26BAC5FF-C3D2-EC32-C57A-E89B3AAD8138}"/>
              </a:ext>
            </a:extLst>
          </p:cNvPr>
          <p:cNvSpPr txBox="1"/>
          <p:nvPr/>
        </p:nvSpPr>
        <p:spPr>
          <a:xfrm>
            <a:off x="254000" y="1104437"/>
            <a:ext cx="7244080" cy="461665"/>
          </a:xfrm>
          <a:prstGeom prst="rect">
            <a:avLst/>
          </a:prstGeom>
          <a:noFill/>
        </p:spPr>
        <p:txBody>
          <a:bodyPr wrap="square" rtlCol="0">
            <a:spAutoFit/>
          </a:bodyPr>
          <a:lstStyle/>
          <a:p>
            <a:r>
              <a:rPr lang="zh-CN" altLang="en-US" sz="2400" dirty="0"/>
              <a:t>主要涉及的</a:t>
            </a:r>
            <a:r>
              <a:rPr lang="en-US" altLang="zh-CN" sz="2400" dirty="0"/>
              <a:t>xv6</a:t>
            </a:r>
            <a:r>
              <a:rPr lang="zh-CN" altLang="en-US" sz="2400" dirty="0"/>
              <a:t>源文件：</a:t>
            </a:r>
            <a:r>
              <a:rPr lang="en-US" altLang="zh-CN" sz="2400" dirty="0" err="1"/>
              <a:t>proc.c</a:t>
            </a:r>
            <a:r>
              <a:rPr lang="zh-CN" altLang="en-US" sz="2400" dirty="0"/>
              <a:t>、</a:t>
            </a:r>
            <a:r>
              <a:rPr lang="en-US" altLang="zh-CN" sz="2400" dirty="0" err="1"/>
              <a:t>trap.c</a:t>
            </a:r>
            <a:r>
              <a:rPr lang="zh-CN" altLang="en-US" sz="2400" dirty="0"/>
              <a:t>、</a:t>
            </a:r>
            <a:r>
              <a:rPr lang="en-US" altLang="zh-CN" sz="2400" dirty="0" err="1"/>
              <a:t>trampoline.S</a:t>
            </a:r>
            <a:endParaRPr lang="zh-CN" altLang="en-US" sz="2400" dirty="0"/>
          </a:p>
        </p:txBody>
      </p:sp>
      <p:pic>
        <p:nvPicPr>
          <p:cNvPr id="7" name="图片 6">
            <a:extLst>
              <a:ext uri="{FF2B5EF4-FFF2-40B4-BE49-F238E27FC236}">
                <a16:creationId xmlns:a16="http://schemas.microsoft.com/office/drawing/2014/main" id="{F9CFD6AA-3B03-FC72-611E-856E3CA45D2C}"/>
              </a:ext>
            </a:extLst>
          </p:cNvPr>
          <p:cNvPicPr>
            <a:picLocks noChangeAspect="1"/>
          </p:cNvPicPr>
          <p:nvPr/>
        </p:nvPicPr>
        <p:blipFill>
          <a:blip r:embed="rId3"/>
          <a:stretch>
            <a:fillRect/>
          </a:stretch>
        </p:blipFill>
        <p:spPr>
          <a:xfrm>
            <a:off x="307291" y="4236103"/>
            <a:ext cx="5116012" cy="591987"/>
          </a:xfrm>
          <a:prstGeom prst="rect">
            <a:avLst/>
          </a:prstGeom>
        </p:spPr>
      </p:pic>
      <p:sp>
        <p:nvSpPr>
          <p:cNvPr id="8" name="矩形: 圆角 7">
            <a:extLst>
              <a:ext uri="{FF2B5EF4-FFF2-40B4-BE49-F238E27FC236}">
                <a16:creationId xmlns:a16="http://schemas.microsoft.com/office/drawing/2014/main" id="{87AD2EB3-80D2-859A-E29B-619A0EA62860}"/>
              </a:ext>
            </a:extLst>
          </p:cNvPr>
          <p:cNvSpPr/>
          <p:nvPr/>
        </p:nvSpPr>
        <p:spPr>
          <a:xfrm>
            <a:off x="307289" y="2681890"/>
            <a:ext cx="5116017" cy="139723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sz="2000" dirty="0"/>
              <a:t>进程是进行中的程序，由静态的代码数据和动态的运行状态构成。那么执行</a:t>
            </a:r>
            <a:r>
              <a:rPr lang="en-US" altLang="zh-CN" sz="2000" dirty="0"/>
              <a:t>start() </a:t>
            </a:r>
            <a:r>
              <a:rPr lang="zh-CN" altLang="en-US" sz="2000" dirty="0"/>
              <a:t>和 </a:t>
            </a:r>
            <a:r>
              <a:rPr lang="en-US" altLang="zh-CN" sz="2000" dirty="0"/>
              <a:t>main() </a:t>
            </a:r>
            <a:r>
              <a:rPr lang="zh-CN" altLang="en-US" sz="2000" dirty="0"/>
              <a:t>等操作系统代码的是进程吗？</a:t>
            </a:r>
            <a:endParaRPr lang="en-US" altLang="zh-CN" sz="2000" dirty="0"/>
          </a:p>
        </p:txBody>
      </p:sp>
      <p:sp>
        <p:nvSpPr>
          <p:cNvPr id="9" name="矩形: 圆角 8">
            <a:extLst>
              <a:ext uri="{FF2B5EF4-FFF2-40B4-BE49-F238E27FC236}">
                <a16:creationId xmlns:a16="http://schemas.microsoft.com/office/drawing/2014/main" id="{3E1CDDE1-5C2B-E687-B6BA-5C9587AE084E}"/>
              </a:ext>
            </a:extLst>
          </p:cNvPr>
          <p:cNvSpPr/>
          <p:nvPr/>
        </p:nvSpPr>
        <p:spPr>
          <a:xfrm>
            <a:off x="307289" y="4985070"/>
            <a:ext cx="5116017" cy="177194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sz="2000" dirty="0"/>
              <a:t>事实上，这些代码也需要在栈中执行。所以可以认为每个</a:t>
            </a:r>
            <a:r>
              <a:rPr lang="en-US" altLang="zh-CN" sz="2000" dirty="0"/>
              <a:t>CPU</a:t>
            </a:r>
            <a:r>
              <a:rPr lang="zh-CN" altLang="en-US" sz="2000" dirty="0"/>
              <a:t>在启动后都会执行一个</a:t>
            </a:r>
            <a:r>
              <a:rPr lang="zh-CN" altLang="en-US" sz="2000" b="1" dirty="0"/>
              <a:t>隐式进程</a:t>
            </a:r>
            <a:r>
              <a:rPr lang="zh-CN" altLang="en-US" sz="2000" dirty="0"/>
              <a:t>，这个进程的代码和数据来自</a:t>
            </a:r>
            <a:r>
              <a:rPr lang="en-US" altLang="zh-CN" sz="2000" dirty="0" err="1"/>
              <a:t>kernel.elf</a:t>
            </a:r>
            <a:r>
              <a:rPr lang="zh-CN" altLang="en-US" sz="2000" dirty="0"/>
              <a:t>，有自己的栈空间。</a:t>
            </a:r>
            <a:endParaRPr lang="en-US" altLang="zh-CN" sz="2000" dirty="0"/>
          </a:p>
        </p:txBody>
      </p:sp>
      <p:sp>
        <p:nvSpPr>
          <p:cNvPr id="11" name="矩形 10">
            <a:extLst>
              <a:ext uri="{FF2B5EF4-FFF2-40B4-BE49-F238E27FC236}">
                <a16:creationId xmlns:a16="http://schemas.microsoft.com/office/drawing/2014/main" id="{81247A7F-EBB3-EF92-B704-E82D9B4E34D1}"/>
              </a:ext>
            </a:extLst>
          </p:cNvPr>
          <p:cNvSpPr/>
          <p:nvPr/>
        </p:nvSpPr>
        <p:spPr>
          <a:xfrm>
            <a:off x="6095999" y="2722758"/>
            <a:ext cx="1726277" cy="56110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latin typeface="Times New Roman" panose="02020603050405020304" pitchFamily="18" charset="0"/>
                <a:cs typeface="Times New Roman" panose="02020603050405020304" pitchFamily="18" charset="0"/>
              </a:rPr>
              <a:t>trampoline</a:t>
            </a:r>
            <a:endParaRPr lang="zh-CN" altLang="en-US" dirty="0">
              <a:latin typeface="Times New Roman" panose="02020603050405020304" pitchFamily="18" charset="0"/>
              <a:cs typeface="Times New Roman" panose="02020603050405020304" pitchFamily="18" charset="0"/>
            </a:endParaRPr>
          </a:p>
        </p:txBody>
      </p:sp>
      <p:sp>
        <p:nvSpPr>
          <p:cNvPr id="12" name="矩形 11">
            <a:extLst>
              <a:ext uri="{FF2B5EF4-FFF2-40B4-BE49-F238E27FC236}">
                <a16:creationId xmlns:a16="http://schemas.microsoft.com/office/drawing/2014/main" id="{C265F0CB-1499-1E1A-A095-EE2EDCBCA67D}"/>
              </a:ext>
            </a:extLst>
          </p:cNvPr>
          <p:cNvSpPr/>
          <p:nvPr/>
        </p:nvSpPr>
        <p:spPr>
          <a:xfrm>
            <a:off x="6095998" y="3283867"/>
            <a:ext cx="1726277" cy="56110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err="1">
                <a:latin typeface="Times New Roman" panose="02020603050405020304" pitchFamily="18" charset="0"/>
                <a:cs typeface="Times New Roman" panose="02020603050405020304" pitchFamily="18" charset="0"/>
              </a:rPr>
              <a:t>trapframe</a:t>
            </a:r>
            <a:endParaRPr lang="zh-CN" altLang="en-US" dirty="0">
              <a:latin typeface="Times New Roman" panose="02020603050405020304" pitchFamily="18" charset="0"/>
              <a:cs typeface="Times New Roman" panose="02020603050405020304" pitchFamily="18" charset="0"/>
            </a:endParaRPr>
          </a:p>
        </p:txBody>
      </p:sp>
      <p:sp>
        <p:nvSpPr>
          <p:cNvPr id="13" name="矩形 12">
            <a:extLst>
              <a:ext uri="{FF2B5EF4-FFF2-40B4-BE49-F238E27FC236}">
                <a16:creationId xmlns:a16="http://schemas.microsoft.com/office/drawing/2014/main" id="{263CE460-D995-502B-0C6A-CE2475B9B8CC}"/>
              </a:ext>
            </a:extLst>
          </p:cNvPr>
          <p:cNvSpPr/>
          <p:nvPr/>
        </p:nvSpPr>
        <p:spPr>
          <a:xfrm>
            <a:off x="6095996" y="4419907"/>
            <a:ext cx="1726277" cy="894556"/>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latin typeface="Times New Roman" panose="02020603050405020304" pitchFamily="18" charset="0"/>
                <a:cs typeface="Times New Roman" panose="02020603050405020304" pitchFamily="18" charset="0"/>
              </a:rPr>
              <a:t>empty space</a:t>
            </a:r>
            <a:endParaRPr lang="zh-CN" altLang="en-US" dirty="0">
              <a:latin typeface="Times New Roman" panose="02020603050405020304" pitchFamily="18" charset="0"/>
              <a:cs typeface="Times New Roman" panose="02020603050405020304" pitchFamily="18" charset="0"/>
            </a:endParaRPr>
          </a:p>
        </p:txBody>
      </p:sp>
      <p:sp>
        <p:nvSpPr>
          <p:cNvPr id="14" name="矩形 13">
            <a:extLst>
              <a:ext uri="{FF2B5EF4-FFF2-40B4-BE49-F238E27FC236}">
                <a16:creationId xmlns:a16="http://schemas.microsoft.com/office/drawing/2014/main" id="{7BC645FE-F355-01F8-0BD4-07D3E8907C88}"/>
              </a:ext>
            </a:extLst>
          </p:cNvPr>
          <p:cNvSpPr/>
          <p:nvPr/>
        </p:nvSpPr>
        <p:spPr>
          <a:xfrm>
            <a:off x="6095996" y="5748154"/>
            <a:ext cx="1726277" cy="47733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latin typeface="Times New Roman" panose="02020603050405020304" pitchFamily="18" charset="0"/>
                <a:cs typeface="Times New Roman" panose="02020603050405020304" pitchFamily="18" charset="0"/>
              </a:rPr>
              <a:t>code + data</a:t>
            </a:r>
            <a:endParaRPr lang="zh-CN" altLang="en-US" dirty="0">
              <a:latin typeface="Times New Roman" panose="02020603050405020304" pitchFamily="18" charset="0"/>
              <a:cs typeface="Times New Roman" panose="02020603050405020304" pitchFamily="18" charset="0"/>
            </a:endParaRPr>
          </a:p>
        </p:txBody>
      </p:sp>
      <p:sp>
        <p:nvSpPr>
          <p:cNvPr id="15" name="矩形 14">
            <a:extLst>
              <a:ext uri="{FF2B5EF4-FFF2-40B4-BE49-F238E27FC236}">
                <a16:creationId xmlns:a16="http://schemas.microsoft.com/office/drawing/2014/main" id="{A1883DCF-913E-0378-171B-FC6FE446E9E2}"/>
              </a:ext>
            </a:extLst>
          </p:cNvPr>
          <p:cNvSpPr/>
          <p:nvPr/>
        </p:nvSpPr>
        <p:spPr>
          <a:xfrm>
            <a:off x="6095995" y="6232420"/>
            <a:ext cx="1726277" cy="477339"/>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latin typeface="Times New Roman" panose="02020603050405020304" pitchFamily="18" charset="0"/>
                <a:cs typeface="Times New Roman" panose="02020603050405020304" pitchFamily="18" charset="0"/>
              </a:rPr>
              <a:t>empty space</a:t>
            </a:r>
            <a:endParaRPr lang="zh-CN" altLang="en-US" dirty="0">
              <a:latin typeface="Times New Roman" panose="02020603050405020304" pitchFamily="18" charset="0"/>
              <a:cs typeface="Times New Roman" panose="02020603050405020304" pitchFamily="18" charset="0"/>
            </a:endParaRPr>
          </a:p>
        </p:txBody>
      </p:sp>
      <p:sp>
        <p:nvSpPr>
          <p:cNvPr id="16" name="矩形 15">
            <a:extLst>
              <a:ext uri="{FF2B5EF4-FFF2-40B4-BE49-F238E27FC236}">
                <a16:creationId xmlns:a16="http://schemas.microsoft.com/office/drawing/2014/main" id="{0CAB82E3-9720-6F81-464B-574A423BCFB4}"/>
              </a:ext>
            </a:extLst>
          </p:cNvPr>
          <p:cNvSpPr/>
          <p:nvPr/>
        </p:nvSpPr>
        <p:spPr>
          <a:xfrm>
            <a:off x="6095994" y="5309022"/>
            <a:ext cx="1726277" cy="43220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latin typeface="Times New Roman" panose="02020603050405020304" pitchFamily="18" charset="0"/>
                <a:cs typeface="Times New Roman" panose="02020603050405020304" pitchFamily="18" charset="0"/>
              </a:rPr>
              <a:t>heap</a:t>
            </a:r>
            <a:endParaRPr lang="zh-CN" altLang="en-US" dirty="0">
              <a:latin typeface="Times New Roman" panose="02020603050405020304" pitchFamily="18" charset="0"/>
              <a:cs typeface="Times New Roman" panose="02020603050405020304" pitchFamily="18" charset="0"/>
            </a:endParaRPr>
          </a:p>
        </p:txBody>
      </p:sp>
      <p:pic>
        <p:nvPicPr>
          <p:cNvPr id="28" name="图片 27">
            <a:extLst>
              <a:ext uri="{FF2B5EF4-FFF2-40B4-BE49-F238E27FC236}">
                <a16:creationId xmlns:a16="http://schemas.microsoft.com/office/drawing/2014/main" id="{EFA0DCCD-F475-9167-36E3-C7A9080D3CAF}"/>
              </a:ext>
            </a:extLst>
          </p:cNvPr>
          <p:cNvPicPr>
            <a:picLocks noChangeAspect="1"/>
          </p:cNvPicPr>
          <p:nvPr/>
        </p:nvPicPr>
        <p:blipFill>
          <a:blip r:embed="rId4"/>
          <a:stretch>
            <a:fillRect/>
          </a:stretch>
        </p:blipFill>
        <p:spPr>
          <a:xfrm>
            <a:off x="8361531" y="2722758"/>
            <a:ext cx="3429331" cy="3971608"/>
          </a:xfrm>
          <a:prstGeom prst="rect">
            <a:avLst/>
          </a:prstGeom>
        </p:spPr>
      </p:pic>
      <p:sp>
        <p:nvSpPr>
          <p:cNvPr id="3" name="矩形 2">
            <a:extLst>
              <a:ext uri="{FF2B5EF4-FFF2-40B4-BE49-F238E27FC236}">
                <a16:creationId xmlns:a16="http://schemas.microsoft.com/office/drawing/2014/main" id="{45CC4792-1825-7FCD-FC66-E1461122FF0A}"/>
              </a:ext>
            </a:extLst>
          </p:cNvPr>
          <p:cNvSpPr/>
          <p:nvPr/>
        </p:nvSpPr>
        <p:spPr>
          <a:xfrm>
            <a:off x="6095994" y="3851902"/>
            <a:ext cx="1726277" cy="56110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err="1">
                <a:latin typeface="Times New Roman" panose="02020603050405020304" pitchFamily="18" charset="0"/>
                <a:cs typeface="Times New Roman" panose="02020603050405020304" pitchFamily="18" charset="0"/>
              </a:rPr>
              <a:t>ustack</a:t>
            </a:r>
            <a:endParaRPr lang="zh-CN" altLang="en-US" dirty="0">
              <a:latin typeface="Times New Roman" panose="02020603050405020304" pitchFamily="18" charset="0"/>
              <a:cs typeface="Times New Roman" panose="02020603050405020304" pitchFamily="18" charset="0"/>
            </a:endParaRPr>
          </a:p>
        </p:txBody>
      </p:sp>
      <p:cxnSp>
        <p:nvCxnSpPr>
          <p:cNvPr id="17" name="直接箭头连接符 16">
            <a:extLst>
              <a:ext uri="{FF2B5EF4-FFF2-40B4-BE49-F238E27FC236}">
                <a16:creationId xmlns:a16="http://schemas.microsoft.com/office/drawing/2014/main" id="{C95D458C-94EE-A356-F49A-769EB3CF123A}"/>
              </a:ext>
            </a:extLst>
          </p:cNvPr>
          <p:cNvCxnSpPr>
            <a:cxnSpLocks/>
          </p:cNvCxnSpPr>
          <p:nvPr/>
        </p:nvCxnSpPr>
        <p:spPr>
          <a:xfrm>
            <a:off x="6959132" y="4419907"/>
            <a:ext cx="0" cy="32707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a:extLst>
              <a:ext uri="{FF2B5EF4-FFF2-40B4-BE49-F238E27FC236}">
                <a16:creationId xmlns:a16="http://schemas.microsoft.com/office/drawing/2014/main" id="{73B80D84-8982-1246-0A7F-3ED47B8147AC}"/>
              </a:ext>
            </a:extLst>
          </p:cNvPr>
          <p:cNvCxnSpPr>
            <a:cxnSpLocks/>
          </p:cNvCxnSpPr>
          <p:nvPr/>
        </p:nvCxnSpPr>
        <p:spPr>
          <a:xfrm flipV="1">
            <a:off x="6959132" y="5057868"/>
            <a:ext cx="0" cy="25115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5962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21"/>
                                        </p:tgtEl>
                                        <p:attrNameLst>
                                          <p:attrName>style.visibility</p:attrName>
                                        </p:attrNameLst>
                                      </p:cBhvr>
                                      <p:to>
                                        <p:strVal val="visible"/>
                                      </p:to>
                                    </p:set>
                                    <p:animEffect transition="in" filter="fade">
                                      <p:cBhvr>
                                        <p:cTn id="21" dur="500"/>
                                        <p:tgtEl>
                                          <p:spTgt spid="21"/>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fade">
                                      <p:cBhvr>
                                        <p:cTn id="26" dur="500"/>
                                        <p:tgtEl>
                                          <p:spTgt spid="5"/>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fade">
                                      <p:cBhvr>
                                        <p:cTn id="29" dur="500"/>
                                        <p:tgtEl>
                                          <p:spTgt spid="11"/>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500"/>
                                        <p:tgtEl>
                                          <p:spTgt spid="13"/>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fade">
                                      <p:cBhvr>
                                        <p:cTn id="38" dur="500"/>
                                        <p:tgtEl>
                                          <p:spTgt spid="14"/>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fade">
                                      <p:cBhvr>
                                        <p:cTn id="41" dur="500"/>
                                        <p:tgtEl>
                                          <p:spTgt spid="15"/>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6"/>
                                        </p:tgtEl>
                                        <p:attrNameLst>
                                          <p:attrName>style.visibility</p:attrName>
                                        </p:attrNameLst>
                                      </p:cBhvr>
                                      <p:to>
                                        <p:strVal val="visible"/>
                                      </p:to>
                                    </p:set>
                                    <p:animEffect transition="in" filter="fade">
                                      <p:cBhvr>
                                        <p:cTn id="44" dur="500"/>
                                        <p:tgtEl>
                                          <p:spTgt spid="16"/>
                                        </p:tgtEl>
                                      </p:cBhvr>
                                    </p:animEffect>
                                  </p:childTnLst>
                                </p:cTn>
                              </p:par>
                              <p:par>
                                <p:cTn id="45" presetID="10" presetClass="entr" presetSubtype="0" fill="hold" nodeType="withEffect">
                                  <p:stCondLst>
                                    <p:cond delay="0"/>
                                  </p:stCondLst>
                                  <p:childTnLst>
                                    <p:set>
                                      <p:cBhvr>
                                        <p:cTn id="46" dur="1" fill="hold">
                                          <p:stCondLst>
                                            <p:cond delay="0"/>
                                          </p:stCondLst>
                                        </p:cTn>
                                        <p:tgtEl>
                                          <p:spTgt spid="28"/>
                                        </p:tgtEl>
                                        <p:attrNameLst>
                                          <p:attrName>style.visibility</p:attrName>
                                        </p:attrNameLst>
                                      </p:cBhvr>
                                      <p:to>
                                        <p:strVal val="visible"/>
                                      </p:to>
                                    </p:set>
                                    <p:animEffect transition="in" filter="fade">
                                      <p:cBhvr>
                                        <p:cTn id="47" dur="500"/>
                                        <p:tgtEl>
                                          <p:spTgt spid="28"/>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3"/>
                                        </p:tgtEl>
                                        <p:attrNameLst>
                                          <p:attrName>style.visibility</p:attrName>
                                        </p:attrNameLst>
                                      </p:cBhvr>
                                      <p:to>
                                        <p:strVal val="visible"/>
                                      </p:to>
                                    </p:set>
                                    <p:animEffect transition="in" filter="fade">
                                      <p:cBhvr>
                                        <p:cTn id="5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8" grpId="0" animBg="1"/>
      <p:bldP spid="9" grpId="0" animBg="1"/>
      <p:bldP spid="11" grpId="0" animBg="1"/>
      <p:bldP spid="12" grpId="0" animBg="1"/>
      <p:bldP spid="13" grpId="0" animBg="1"/>
      <p:bldP spid="14" grpId="0" animBg="1"/>
      <p:bldP spid="15" grpId="0" animBg="1"/>
      <p:bldP spid="16" grpId="0" animBg="1"/>
      <p:bldP spid="3"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D01C3C-8A96-8FA0-E5C5-CF29AF3EE66E}"/>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00A24E7B-C4F2-E3ED-BA50-89EE8476BF4F}"/>
              </a:ext>
            </a:extLst>
          </p:cNvPr>
          <p:cNvSpPr>
            <a:spLocks noGrp="1"/>
          </p:cNvSpPr>
          <p:nvPr>
            <p:ph type="ctrTitle"/>
          </p:nvPr>
        </p:nvSpPr>
        <p:spPr>
          <a:xfrm>
            <a:off x="143934" y="16933"/>
            <a:ext cx="9810190" cy="795867"/>
          </a:xfrm>
        </p:spPr>
        <p:txBody>
          <a:bodyPr>
            <a:noAutofit/>
          </a:bodyPr>
          <a:lstStyle/>
          <a:p>
            <a:pPr algn="l">
              <a:lnSpc>
                <a:spcPct val="150000"/>
              </a:lnSpc>
            </a:pPr>
            <a:r>
              <a:rPr lang="zh-CN" altLang="en-US" sz="4000" dirty="0">
                <a:latin typeface="黑体" panose="02010609060101010101" pitchFamily="49" charset="-122"/>
                <a:ea typeface="黑体" panose="02010609060101010101" pitchFamily="49" charset="-122"/>
              </a:rPr>
              <a:t>三、内核实现</a:t>
            </a:r>
            <a:r>
              <a:rPr lang="en-US" altLang="zh-CN" sz="4000" dirty="0">
                <a:latin typeface="黑体" panose="02010609060101010101" pitchFamily="49" charset="-122"/>
                <a:ea typeface="黑体" panose="02010609060101010101" pitchFamily="49" charset="-122"/>
              </a:rPr>
              <a:t>-4:</a:t>
            </a:r>
            <a:r>
              <a:rPr lang="zh-CN" altLang="en-US" sz="4000" dirty="0">
                <a:latin typeface="黑体" panose="02010609060101010101" pitchFamily="49" charset="-122"/>
                <a:ea typeface="黑体" panose="02010609060101010101" pitchFamily="49" charset="-122"/>
              </a:rPr>
              <a:t>第一个用户进程的诞生</a:t>
            </a:r>
          </a:p>
        </p:txBody>
      </p:sp>
      <p:sp>
        <p:nvSpPr>
          <p:cNvPr id="4" name="矩形 3">
            <a:extLst>
              <a:ext uri="{FF2B5EF4-FFF2-40B4-BE49-F238E27FC236}">
                <a16:creationId xmlns:a16="http://schemas.microsoft.com/office/drawing/2014/main" id="{3EB80BAA-E1B9-B3FB-F54E-0C682D53AA6B}"/>
              </a:ext>
            </a:extLst>
          </p:cNvPr>
          <p:cNvSpPr/>
          <p:nvPr/>
        </p:nvSpPr>
        <p:spPr>
          <a:xfrm>
            <a:off x="224164" y="1126219"/>
            <a:ext cx="5116021" cy="618067"/>
          </a:xfrm>
          <a:prstGeom prst="rect">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dirty="0"/>
              <a:t>问题</a:t>
            </a:r>
            <a:r>
              <a:rPr lang="en-US" altLang="zh-CN" sz="2400" dirty="0"/>
              <a:t>3</a:t>
            </a:r>
            <a:r>
              <a:rPr lang="zh-CN" altLang="en-US" sz="2400" dirty="0"/>
              <a:t>：</a:t>
            </a:r>
            <a:r>
              <a:rPr lang="en-US" altLang="zh-CN" sz="2400" dirty="0"/>
              <a:t>context </a:t>
            </a:r>
            <a:r>
              <a:rPr lang="zh-CN" altLang="en-US" sz="2400" dirty="0"/>
              <a:t>和 </a:t>
            </a:r>
            <a:r>
              <a:rPr lang="en-US" altLang="zh-CN" sz="2400" dirty="0" err="1"/>
              <a:t>trapframe</a:t>
            </a:r>
            <a:endParaRPr lang="zh-CN" altLang="en-US" dirty="0"/>
          </a:p>
        </p:txBody>
      </p:sp>
      <p:sp>
        <p:nvSpPr>
          <p:cNvPr id="5" name="矩形 4">
            <a:extLst>
              <a:ext uri="{FF2B5EF4-FFF2-40B4-BE49-F238E27FC236}">
                <a16:creationId xmlns:a16="http://schemas.microsoft.com/office/drawing/2014/main" id="{58995659-5C16-5866-DED7-688FF064FBC5}"/>
              </a:ext>
            </a:extLst>
          </p:cNvPr>
          <p:cNvSpPr/>
          <p:nvPr/>
        </p:nvSpPr>
        <p:spPr>
          <a:xfrm>
            <a:off x="6012873" y="1126219"/>
            <a:ext cx="5694862" cy="618067"/>
          </a:xfrm>
          <a:prstGeom prst="rect">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dirty="0"/>
              <a:t>问题</a:t>
            </a:r>
            <a:r>
              <a:rPr lang="en-US" altLang="zh-CN" sz="2400" dirty="0"/>
              <a:t>4</a:t>
            </a:r>
            <a:r>
              <a:rPr lang="zh-CN" altLang="en-US" sz="2400" dirty="0"/>
              <a:t>：进程进入用户态并返回的过程</a:t>
            </a:r>
            <a:endParaRPr lang="zh-CN" altLang="en-US" dirty="0"/>
          </a:p>
        </p:txBody>
      </p:sp>
      <p:cxnSp>
        <p:nvCxnSpPr>
          <p:cNvPr id="21" name="直接连接符 20">
            <a:extLst>
              <a:ext uri="{FF2B5EF4-FFF2-40B4-BE49-F238E27FC236}">
                <a16:creationId xmlns:a16="http://schemas.microsoft.com/office/drawing/2014/main" id="{CBEAF038-7D28-0908-A1BA-1DB30A6D8078}"/>
              </a:ext>
            </a:extLst>
          </p:cNvPr>
          <p:cNvCxnSpPr>
            <a:cxnSpLocks/>
          </p:cNvCxnSpPr>
          <p:nvPr/>
        </p:nvCxnSpPr>
        <p:spPr>
          <a:xfrm>
            <a:off x="5676528" y="1126219"/>
            <a:ext cx="0" cy="5573839"/>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5" name="矩形: 圆角 24">
            <a:extLst>
              <a:ext uri="{FF2B5EF4-FFF2-40B4-BE49-F238E27FC236}">
                <a16:creationId xmlns:a16="http://schemas.microsoft.com/office/drawing/2014/main" id="{42A0CDC2-100E-8E13-DEBC-D5891452B526}"/>
              </a:ext>
            </a:extLst>
          </p:cNvPr>
          <p:cNvSpPr/>
          <p:nvPr/>
        </p:nvSpPr>
        <p:spPr>
          <a:xfrm>
            <a:off x="224167" y="2057705"/>
            <a:ext cx="5116017" cy="110040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sz="2000" dirty="0"/>
              <a:t>现在，我们至少拥有两个进程了：</a:t>
            </a:r>
            <a:endParaRPr lang="en-US" altLang="zh-CN" sz="2000" dirty="0"/>
          </a:p>
          <a:p>
            <a:pPr algn="ctr">
              <a:lnSpc>
                <a:spcPct val="150000"/>
              </a:lnSpc>
            </a:pPr>
            <a:r>
              <a:rPr lang="en-US" altLang="zh-CN" sz="2000" dirty="0"/>
              <a:t>CPU</a:t>
            </a:r>
            <a:r>
              <a:rPr lang="zh-CN" altLang="en-US" sz="2000" dirty="0"/>
              <a:t>的隐式进程 </a:t>
            </a:r>
            <a:r>
              <a:rPr lang="en-US" altLang="zh-CN" sz="2000" dirty="0"/>
              <a:t>+ </a:t>
            </a:r>
            <a:r>
              <a:rPr lang="zh-CN" altLang="en-US" sz="2000" dirty="0"/>
              <a:t>第一个用户进程</a:t>
            </a:r>
            <a:endParaRPr lang="en-US" altLang="zh-CN" sz="2000" dirty="0"/>
          </a:p>
        </p:txBody>
      </p:sp>
      <p:sp>
        <p:nvSpPr>
          <p:cNvPr id="26" name="矩形: 圆角 25">
            <a:extLst>
              <a:ext uri="{FF2B5EF4-FFF2-40B4-BE49-F238E27FC236}">
                <a16:creationId xmlns:a16="http://schemas.microsoft.com/office/drawing/2014/main" id="{00AAB75D-913A-A5CA-F5B4-FB1178007A91}"/>
              </a:ext>
            </a:extLst>
          </p:cNvPr>
          <p:cNvSpPr/>
          <p:nvPr/>
        </p:nvSpPr>
        <p:spPr>
          <a:xfrm>
            <a:off x="224167" y="3354512"/>
            <a:ext cx="5116017" cy="145087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sz="2000" dirty="0"/>
              <a:t>第一种情况：</a:t>
            </a:r>
            <a:r>
              <a:rPr lang="zh-CN" altLang="en-US" sz="2000" b="1" dirty="0"/>
              <a:t>内核态的进程间切换</a:t>
            </a:r>
            <a:endParaRPr lang="en-US" altLang="zh-CN" sz="2000" b="1" dirty="0"/>
          </a:p>
          <a:p>
            <a:pPr algn="ctr">
              <a:lnSpc>
                <a:spcPct val="150000"/>
              </a:lnSpc>
            </a:pPr>
            <a:r>
              <a:rPr lang="en-US" altLang="zh-CN" sz="2000" dirty="0"/>
              <a:t>CPU</a:t>
            </a:r>
            <a:r>
              <a:rPr lang="zh-CN" altLang="en-US" sz="2000" dirty="0"/>
              <a:t>的隐式进程与用户进程（内核态）切换</a:t>
            </a:r>
            <a:endParaRPr lang="en-US" altLang="zh-CN" sz="2000" dirty="0"/>
          </a:p>
          <a:p>
            <a:pPr algn="ctr">
              <a:lnSpc>
                <a:spcPct val="150000"/>
              </a:lnSpc>
            </a:pPr>
            <a:r>
              <a:rPr lang="zh-CN" altLang="en-US" sz="2000" dirty="0"/>
              <a:t>将寄存器状态暂存到进程的</a:t>
            </a:r>
            <a:r>
              <a:rPr lang="en-US" altLang="zh-CN" sz="2000" b="1" dirty="0"/>
              <a:t>context</a:t>
            </a:r>
            <a:r>
              <a:rPr lang="zh-CN" altLang="en-US" sz="2000" dirty="0"/>
              <a:t>区域</a:t>
            </a:r>
            <a:endParaRPr lang="en-US" altLang="zh-CN" sz="2000" dirty="0"/>
          </a:p>
        </p:txBody>
      </p:sp>
      <p:sp>
        <p:nvSpPr>
          <p:cNvPr id="27" name="矩形: 圆角 26">
            <a:extLst>
              <a:ext uri="{FF2B5EF4-FFF2-40B4-BE49-F238E27FC236}">
                <a16:creationId xmlns:a16="http://schemas.microsoft.com/office/drawing/2014/main" id="{AE8C4755-71DF-E9C4-98BE-9377E186A36F}"/>
              </a:ext>
            </a:extLst>
          </p:cNvPr>
          <p:cNvSpPr/>
          <p:nvPr/>
        </p:nvSpPr>
        <p:spPr>
          <a:xfrm>
            <a:off x="224167" y="5001797"/>
            <a:ext cx="5116017" cy="145087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sz="2000" dirty="0"/>
              <a:t>第二种情况：</a:t>
            </a:r>
            <a:r>
              <a:rPr lang="zh-CN" altLang="en-US" sz="2000" b="1" dirty="0"/>
              <a:t>进程的内核态与用户态切换</a:t>
            </a:r>
            <a:endParaRPr lang="en-US" altLang="zh-CN" sz="2000" b="1" dirty="0"/>
          </a:p>
          <a:p>
            <a:pPr algn="ctr">
              <a:lnSpc>
                <a:spcPct val="150000"/>
              </a:lnSpc>
            </a:pPr>
            <a:r>
              <a:rPr lang="zh-CN" altLang="en-US" sz="2000" dirty="0"/>
              <a:t>第一个用户进程进入或离开内核态</a:t>
            </a:r>
            <a:endParaRPr lang="en-US" altLang="zh-CN" sz="2000" dirty="0"/>
          </a:p>
          <a:p>
            <a:pPr algn="ctr">
              <a:lnSpc>
                <a:spcPct val="150000"/>
              </a:lnSpc>
            </a:pPr>
            <a:r>
              <a:rPr lang="zh-CN" altLang="en-US" sz="2000" dirty="0"/>
              <a:t>将寄存器状态暂存到进程的</a:t>
            </a:r>
            <a:r>
              <a:rPr lang="en-US" altLang="zh-CN" sz="2000" b="1" dirty="0" err="1"/>
              <a:t>trapframe</a:t>
            </a:r>
            <a:r>
              <a:rPr lang="zh-CN" altLang="en-US" sz="2000" dirty="0"/>
              <a:t>区域</a:t>
            </a:r>
            <a:endParaRPr lang="en-US" altLang="zh-CN" sz="2000" dirty="0"/>
          </a:p>
        </p:txBody>
      </p:sp>
      <p:sp>
        <p:nvSpPr>
          <p:cNvPr id="29" name="矩形: 圆角 28">
            <a:extLst>
              <a:ext uri="{FF2B5EF4-FFF2-40B4-BE49-F238E27FC236}">
                <a16:creationId xmlns:a16="http://schemas.microsoft.com/office/drawing/2014/main" id="{D378A833-0926-921B-97E8-FCB7071EBD32}"/>
              </a:ext>
            </a:extLst>
          </p:cNvPr>
          <p:cNvSpPr/>
          <p:nvPr/>
        </p:nvSpPr>
        <p:spPr>
          <a:xfrm>
            <a:off x="6012872" y="1901511"/>
            <a:ext cx="3156065" cy="55020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altLang="zh-CN" sz="2000" dirty="0" err="1"/>
              <a:t>proc_make_first</a:t>
            </a:r>
            <a:endParaRPr lang="en-US" altLang="zh-CN" sz="2000" dirty="0"/>
          </a:p>
        </p:txBody>
      </p:sp>
      <p:sp>
        <p:nvSpPr>
          <p:cNvPr id="30" name="文本框 29">
            <a:extLst>
              <a:ext uri="{FF2B5EF4-FFF2-40B4-BE49-F238E27FC236}">
                <a16:creationId xmlns:a16="http://schemas.microsoft.com/office/drawing/2014/main" id="{406F9D7D-A46C-448C-9631-17A4820AA977}"/>
              </a:ext>
            </a:extLst>
          </p:cNvPr>
          <p:cNvSpPr txBox="1"/>
          <p:nvPr/>
        </p:nvSpPr>
        <p:spPr>
          <a:xfrm>
            <a:off x="9264211" y="1984063"/>
            <a:ext cx="2202451" cy="400110"/>
          </a:xfrm>
          <a:prstGeom prst="rect">
            <a:avLst/>
          </a:prstGeom>
          <a:noFill/>
        </p:spPr>
        <p:txBody>
          <a:bodyPr wrap="square" rtlCol="0">
            <a:spAutoFit/>
          </a:bodyPr>
          <a:lstStyle/>
          <a:p>
            <a:r>
              <a:rPr lang="en-US" altLang="zh-CN" sz="2000" dirty="0"/>
              <a:t>CPU</a:t>
            </a:r>
            <a:r>
              <a:rPr lang="zh-CN" altLang="en-US" sz="2000" dirty="0"/>
              <a:t>隐式进程执行</a:t>
            </a:r>
          </a:p>
        </p:txBody>
      </p:sp>
      <p:sp>
        <p:nvSpPr>
          <p:cNvPr id="31" name="箭头: 下 30">
            <a:extLst>
              <a:ext uri="{FF2B5EF4-FFF2-40B4-BE49-F238E27FC236}">
                <a16:creationId xmlns:a16="http://schemas.microsoft.com/office/drawing/2014/main" id="{55B27A5B-6AA3-135E-54F0-2D4F75E36078}"/>
              </a:ext>
            </a:extLst>
          </p:cNvPr>
          <p:cNvSpPr/>
          <p:nvPr/>
        </p:nvSpPr>
        <p:spPr>
          <a:xfrm>
            <a:off x="7434670" y="2510816"/>
            <a:ext cx="232754" cy="28190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文本框 31">
            <a:extLst>
              <a:ext uri="{FF2B5EF4-FFF2-40B4-BE49-F238E27FC236}">
                <a16:creationId xmlns:a16="http://schemas.microsoft.com/office/drawing/2014/main" id="{30C4509A-6F5E-6130-7633-17D1604897EA}"/>
              </a:ext>
            </a:extLst>
          </p:cNvPr>
          <p:cNvSpPr txBox="1"/>
          <p:nvPr/>
        </p:nvSpPr>
        <p:spPr>
          <a:xfrm>
            <a:off x="7730835" y="2451712"/>
            <a:ext cx="4116506" cy="369332"/>
          </a:xfrm>
          <a:prstGeom prst="rect">
            <a:avLst/>
          </a:prstGeom>
          <a:noFill/>
        </p:spPr>
        <p:txBody>
          <a:bodyPr wrap="square" rtlCol="0">
            <a:spAutoFit/>
          </a:bodyPr>
          <a:lstStyle/>
          <a:p>
            <a:r>
              <a:rPr lang="en-US" altLang="zh-CN" dirty="0" err="1"/>
              <a:t>swtch</a:t>
            </a:r>
            <a:r>
              <a:rPr lang="en-US" altLang="zh-CN" dirty="0"/>
              <a:t>(&amp;(</a:t>
            </a:r>
            <a:r>
              <a:rPr lang="en-US" altLang="zh-CN" dirty="0" err="1"/>
              <a:t>mycpu</a:t>
            </a:r>
            <a:r>
              <a:rPr lang="en-US" altLang="zh-CN" dirty="0"/>
              <a:t>()-&gt;</a:t>
            </a:r>
            <a:r>
              <a:rPr lang="en-US" altLang="zh-CN" dirty="0" err="1"/>
              <a:t>ctx</a:t>
            </a:r>
            <a:r>
              <a:rPr lang="en-US" altLang="zh-CN" dirty="0"/>
              <a:t>), &amp;</a:t>
            </a:r>
            <a:r>
              <a:rPr lang="en-US" altLang="zh-CN" dirty="0" err="1"/>
              <a:t>proczero.ctx</a:t>
            </a:r>
            <a:r>
              <a:rPr lang="en-US" altLang="zh-CN" dirty="0"/>
              <a:t>)</a:t>
            </a:r>
            <a:endParaRPr lang="zh-CN" altLang="en-US" dirty="0"/>
          </a:p>
        </p:txBody>
      </p:sp>
      <p:sp>
        <p:nvSpPr>
          <p:cNvPr id="33" name="矩形: 圆角 32">
            <a:extLst>
              <a:ext uri="{FF2B5EF4-FFF2-40B4-BE49-F238E27FC236}">
                <a16:creationId xmlns:a16="http://schemas.microsoft.com/office/drawing/2014/main" id="{6E8F5334-F48E-7851-450A-2E64318BB32C}"/>
              </a:ext>
            </a:extLst>
          </p:cNvPr>
          <p:cNvSpPr/>
          <p:nvPr/>
        </p:nvSpPr>
        <p:spPr>
          <a:xfrm>
            <a:off x="6011808" y="2854775"/>
            <a:ext cx="3156065" cy="49327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altLang="zh-CN" sz="2000" dirty="0" err="1"/>
              <a:t>trap_user_return</a:t>
            </a:r>
            <a:endParaRPr lang="en-US" altLang="zh-CN" sz="2000" dirty="0"/>
          </a:p>
        </p:txBody>
      </p:sp>
      <p:sp>
        <p:nvSpPr>
          <p:cNvPr id="34" name="文本框 33">
            <a:extLst>
              <a:ext uri="{FF2B5EF4-FFF2-40B4-BE49-F238E27FC236}">
                <a16:creationId xmlns:a16="http://schemas.microsoft.com/office/drawing/2014/main" id="{9DDF857C-3A00-0CCB-849B-109FCCA5D959}"/>
              </a:ext>
            </a:extLst>
          </p:cNvPr>
          <p:cNvSpPr txBox="1"/>
          <p:nvPr/>
        </p:nvSpPr>
        <p:spPr>
          <a:xfrm>
            <a:off x="9264211" y="2901357"/>
            <a:ext cx="2836348" cy="400110"/>
          </a:xfrm>
          <a:prstGeom prst="rect">
            <a:avLst/>
          </a:prstGeom>
          <a:noFill/>
        </p:spPr>
        <p:txBody>
          <a:bodyPr wrap="square" rtlCol="0">
            <a:spAutoFit/>
          </a:bodyPr>
          <a:lstStyle/>
          <a:p>
            <a:r>
              <a:rPr lang="zh-CN" altLang="en-US" sz="2000" dirty="0"/>
              <a:t>用户进程执行（内核态）</a:t>
            </a:r>
          </a:p>
        </p:txBody>
      </p:sp>
      <p:sp>
        <p:nvSpPr>
          <p:cNvPr id="35" name="矩形: 圆角 34">
            <a:extLst>
              <a:ext uri="{FF2B5EF4-FFF2-40B4-BE49-F238E27FC236}">
                <a16:creationId xmlns:a16="http://schemas.microsoft.com/office/drawing/2014/main" id="{FCB3C94A-6A59-6204-5CF3-85900D6ECAA8}"/>
              </a:ext>
            </a:extLst>
          </p:cNvPr>
          <p:cNvSpPr/>
          <p:nvPr/>
        </p:nvSpPr>
        <p:spPr>
          <a:xfrm>
            <a:off x="6011808" y="3769769"/>
            <a:ext cx="3156065" cy="45481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altLang="zh-CN" sz="2000" dirty="0" err="1"/>
              <a:t>user_return</a:t>
            </a:r>
            <a:r>
              <a:rPr lang="zh-CN" altLang="en-US" sz="2000" dirty="0"/>
              <a:t>（汇编）</a:t>
            </a:r>
            <a:endParaRPr lang="en-US" altLang="zh-CN" sz="2000" dirty="0"/>
          </a:p>
        </p:txBody>
      </p:sp>
      <p:sp>
        <p:nvSpPr>
          <p:cNvPr id="36" name="箭头: 下 35">
            <a:extLst>
              <a:ext uri="{FF2B5EF4-FFF2-40B4-BE49-F238E27FC236}">
                <a16:creationId xmlns:a16="http://schemas.microsoft.com/office/drawing/2014/main" id="{D607F201-9145-BBE7-3BB1-7C56EDEE6A28}"/>
              </a:ext>
            </a:extLst>
          </p:cNvPr>
          <p:cNvSpPr/>
          <p:nvPr/>
        </p:nvSpPr>
        <p:spPr>
          <a:xfrm>
            <a:off x="7434670" y="3425187"/>
            <a:ext cx="232754" cy="28190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文本框 36">
            <a:extLst>
              <a:ext uri="{FF2B5EF4-FFF2-40B4-BE49-F238E27FC236}">
                <a16:creationId xmlns:a16="http://schemas.microsoft.com/office/drawing/2014/main" id="{B950D921-14EB-DCCE-641F-B2D93EC1CB58}"/>
              </a:ext>
            </a:extLst>
          </p:cNvPr>
          <p:cNvSpPr txBox="1"/>
          <p:nvPr/>
        </p:nvSpPr>
        <p:spPr>
          <a:xfrm>
            <a:off x="9264211" y="3797123"/>
            <a:ext cx="2836348" cy="400110"/>
          </a:xfrm>
          <a:prstGeom prst="rect">
            <a:avLst/>
          </a:prstGeom>
          <a:noFill/>
        </p:spPr>
        <p:txBody>
          <a:bodyPr wrap="square" rtlCol="0">
            <a:spAutoFit/>
          </a:bodyPr>
          <a:lstStyle/>
          <a:p>
            <a:r>
              <a:rPr lang="zh-CN" altLang="en-US" sz="2000" dirty="0"/>
              <a:t>用户进程执行（内核态）</a:t>
            </a:r>
          </a:p>
        </p:txBody>
      </p:sp>
      <p:sp>
        <p:nvSpPr>
          <p:cNvPr id="38" name="箭头: 下 37">
            <a:extLst>
              <a:ext uri="{FF2B5EF4-FFF2-40B4-BE49-F238E27FC236}">
                <a16:creationId xmlns:a16="http://schemas.microsoft.com/office/drawing/2014/main" id="{8B6DE5F3-EB0B-A3A1-C9DA-072038DAA917}"/>
              </a:ext>
            </a:extLst>
          </p:cNvPr>
          <p:cNvSpPr/>
          <p:nvPr/>
        </p:nvSpPr>
        <p:spPr>
          <a:xfrm>
            <a:off x="7432921" y="4282346"/>
            <a:ext cx="232754" cy="28190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文本框 38">
            <a:extLst>
              <a:ext uri="{FF2B5EF4-FFF2-40B4-BE49-F238E27FC236}">
                <a16:creationId xmlns:a16="http://schemas.microsoft.com/office/drawing/2014/main" id="{B2405693-A26E-8993-E18B-CD046D1EE2B3}"/>
              </a:ext>
            </a:extLst>
          </p:cNvPr>
          <p:cNvSpPr txBox="1"/>
          <p:nvPr/>
        </p:nvSpPr>
        <p:spPr>
          <a:xfrm>
            <a:off x="7689549" y="4245835"/>
            <a:ext cx="3490003" cy="369332"/>
          </a:xfrm>
          <a:prstGeom prst="rect">
            <a:avLst/>
          </a:prstGeom>
          <a:noFill/>
        </p:spPr>
        <p:txBody>
          <a:bodyPr wrap="square" rtlCol="0">
            <a:spAutoFit/>
          </a:bodyPr>
          <a:lstStyle/>
          <a:p>
            <a:r>
              <a:rPr lang="zh-CN" altLang="en-US" dirty="0"/>
              <a:t>保存运行环境到 </a:t>
            </a:r>
            <a:r>
              <a:rPr lang="en-US" altLang="zh-CN" dirty="0" err="1"/>
              <a:t>trapframe</a:t>
            </a:r>
            <a:r>
              <a:rPr lang="zh-CN" altLang="en-US" dirty="0"/>
              <a:t> </a:t>
            </a:r>
            <a:r>
              <a:rPr lang="en-US" altLang="zh-CN" dirty="0"/>
              <a:t>+ </a:t>
            </a:r>
            <a:r>
              <a:rPr lang="en-US" altLang="zh-CN" dirty="0" err="1"/>
              <a:t>sret</a:t>
            </a:r>
            <a:endParaRPr lang="zh-CN" altLang="en-US" dirty="0"/>
          </a:p>
        </p:txBody>
      </p:sp>
      <p:sp>
        <p:nvSpPr>
          <p:cNvPr id="40" name="矩形: 圆角 39">
            <a:extLst>
              <a:ext uri="{FF2B5EF4-FFF2-40B4-BE49-F238E27FC236}">
                <a16:creationId xmlns:a16="http://schemas.microsoft.com/office/drawing/2014/main" id="{D7C5D0AB-73F1-6A75-98BE-52D1BF906FC4}"/>
              </a:ext>
            </a:extLst>
          </p:cNvPr>
          <p:cNvSpPr/>
          <p:nvPr/>
        </p:nvSpPr>
        <p:spPr>
          <a:xfrm>
            <a:off x="6011808" y="5489590"/>
            <a:ext cx="3156065" cy="45481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altLang="zh-CN" sz="2000" dirty="0" err="1"/>
              <a:t>user_vector</a:t>
            </a:r>
            <a:r>
              <a:rPr lang="zh-CN" altLang="en-US" sz="2000" dirty="0"/>
              <a:t>（汇编）</a:t>
            </a:r>
            <a:endParaRPr lang="en-US" altLang="zh-CN" sz="2000" dirty="0"/>
          </a:p>
        </p:txBody>
      </p:sp>
      <p:sp>
        <p:nvSpPr>
          <p:cNvPr id="41" name="矩形: 圆角 40">
            <a:extLst>
              <a:ext uri="{FF2B5EF4-FFF2-40B4-BE49-F238E27FC236}">
                <a16:creationId xmlns:a16="http://schemas.microsoft.com/office/drawing/2014/main" id="{DE19D134-E813-B5F3-7352-C9544F0750A4}"/>
              </a:ext>
            </a:extLst>
          </p:cNvPr>
          <p:cNvSpPr/>
          <p:nvPr/>
        </p:nvSpPr>
        <p:spPr>
          <a:xfrm>
            <a:off x="6011808" y="4612096"/>
            <a:ext cx="3156065" cy="45481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altLang="zh-CN" sz="2000" dirty="0" err="1"/>
              <a:t>initcode</a:t>
            </a:r>
            <a:endParaRPr lang="en-US" altLang="zh-CN" sz="2000" dirty="0"/>
          </a:p>
        </p:txBody>
      </p:sp>
      <p:sp>
        <p:nvSpPr>
          <p:cNvPr id="42" name="文本框 41">
            <a:extLst>
              <a:ext uri="{FF2B5EF4-FFF2-40B4-BE49-F238E27FC236}">
                <a16:creationId xmlns:a16="http://schemas.microsoft.com/office/drawing/2014/main" id="{545C0808-6DD7-63DE-B5D4-574E0A2DE7EC}"/>
              </a:ext>
            </a:extLst>
          </p:cNvPr>
          <p:cNvSpPr txBox="1"/>
          <p:nvPr/>
        </p:nvSpPr>
        <p:spPr>
          <a:xfrm>
            <a:off x="9296928" y="4684218"/>
            <a:ext cx="2836348" cy="400110"/>
          </a:xfrm>
          <a:prstGeom prst="rect">
            <a:avLst/>
          </a:prstGeom>
          <a:noFill/>
        </p:spPr>
        <p:txBody>
          <a:bodyPr wrap="square" rtlCol="0">
            <a:spAutoFit/>
          </a:bodyPr>
          <a:lstStyle/>
          <a:p>
            <a:r>
              <a:rPr lang="zh-CN" altLang="en-US" sz="2000" dirty="0"/>
              <a:t>用户进程执行（用户态）</a:t>
            </a:r>
          </a:p>
        </p:txBody>
      </p:sp>
      <p:sp>
        <p:nvSpPr>
          <p:cNvPr id="43" name="箭头: 下 42">
            <a:extLst>
              <a:ext uri="{FF2B5EF4-FFF2-40B4-BE49-F238E27FC236}">
                <a16:creationId xmlns:a16="http://schemas.microsoft.com/office/drawing/2014/main" id="{56AE466F-A45B-F2A5-BB47-D8DA13503681}"/>
              </a:ext>
            </a:extLst>
          </p:cNvPr>
          <p:cNvSpPr/>
          <p:nvPr/>
        </p:nvSpPr>
        <p:spPr>
          <a:xfrm>
            <a:off x="7432921" y="5139632"/>
            <a:ext cx="232754" cy="28190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文本框 43">
            <a:extLst>
              <a:ext uri="{FF2B5EF4-FFF2-40B4-BE49-F238E27FC236}">
                <a16:creationId xmlns:a16="http://schemas.microsoft.com/office/drawing/2014/main" id="{BB6D0256-97DE-8CCA-2B47-F90F7C922677}"/>
              </a:ext>
            </a:extLst>
          </p:cNvPr>
          <p:cNvSpPr txBox="1"/>
          <p:nvPr/>
        </p:nvSpPr>
        <p:spPr>
          <a:xfrm>
            <a:off x="7700592" y="5066914"/>
            <a:ext cx="1084893" cy="369332"/>
          </a:xfrm>
          <a:prstGeom prst="rect">
            <a:avLst/>
          </a:prstGeom>
          <a:noFill/>
        </p:spPr>
        <p:txBody>
          <a:bodyPr wrap="square" rtlCol="0">
            <a:spAutoFit/>
          </a:bodyPr>
          <a:lstStyle/>
          <a:p>
            <a:r>
              <a:rPr lang="zh-CN" altLang="en-US" dirty="0"/>
              <a:t>触发</a:t>
            </a:r>
            <a:r>
              <a:rPr lang="en-US" altLang="zh-CN" dirty="0"/>
              <a:t>trap</a:t>
            </a:r>
            <a:endParaRPr lang="zh-CN" altLang="en-US" dirty="0"/>
          </a:p>
        </p:txBody>
      </p:sp>
      <p:sp>
        <p:nvSpPr>
          <p:cNvPr id="45" name="文本框 44">
            <a:extLst>
              <a:ext uri="{FF2B5EF4-FFF2-40B4-BE49-F238E27FC236}">
                <a16:creationId xmlns:a16="http://schemas.microsoft.com/office/drawing/2014/main" id="{E508F110-6523-968F-FFEF-2639E221E43E}"/>
              </a:ext>
            </a:extLst>
          </p:cNvPr>
          <p:cNvSpPr txBox="1"/>
          <p:nvPr/>
        </p:nvSpPr>
        <p:spPr>
          <a:xfrm>
            <a:off x="7689550" y="3366227"/>
            <a:ext cx="1170751" cy="369332"/>
          </a:xfrm>
          <a:prstGeom prst="rect">
            <a:avLst/>
          </a:prstGeom>
          <a:noFill/>
        </p:spPr>
        <p:txBody>
          <a:bodyPr wrap="square" rtlCol="0">
            <a:spAutoFit/>
          </a:bodyPr>
          <a:lstStyle/>
          <a:p>
            <a:r>
              <a:rPr lang="zh-CN" altLang="en-US" dirty="0"/>
              <a:t>函数调用</a:t>
            </a:r>
          </a:p>
        </p:txBody>
      </p:sp>
      <p:sp>
        <p:nvSpPr>
          <p:cNvPr id="46" name="文本框 45">
            <a:extLst>
              <a:ext uri="{FF2B5EF4-FFF2-40B4-BE49-F238E27FC236}">
                <a16:creationId xmlns:a16="http://schemas.microsoft.com/office/drawing/2014/main" id="{36F3FE9A-699E-3F22-2979-055DE71537E3}"/>
              </a:ext>
            </a:extLst>
          </p:cNvPr>
          <p:cNvSpPr txBox="1"/>
          <p:nvPr/>
        </p:nvSpPr>
        <p:spPr>
          <a:xfrm>
            <a:off x="9296928" y="5545739"/>
            <a:ext cx="2836348" cy="400110"/>
          </a:xfrm>
          <a:prstGeom prst="rect">
            <a:avLst/>
          </a:prstGeom>
          <a:noFill/>
        </p:spPr>
        <p:txBody>
          <a:bodyPr wrap="square" rtlCol="0">
            <a:spAutoFit/>
          </a:bodyPr>
          <a:lstStyle/>
          <a:p>
            <a:r>
              <a:rPr lang="zh-CN" altLang="en-US" sz="2000" dirty="0"/>
              <a:t>用户进程执行（内核态）</a:t>
            </a:r>
          </a:p>
        </p:txBody>
      </p:sp>
      <p:sp>
        <p:nvSpPr>
          <p:cNvPr id="47" name="箭头: 下 46">
            <a:extLst>
              <a:ext uri="{FF2B5EF4-FFF2-40B4-BE49-F238E27FC236}">
                <a16:creationId xmlns:a16="http://schemas.microsoft.com/office/drawing/2014/main" id="{A1D9700F-E9D4-5470-36E7-942590E12756}"/>
              </a:ext>
            </a:extLst>
          </p:cNvPr>
          <p:cNvSpPr/>
          <p:nvPr/>
        </p:nvSpPr>
        <p:spPr>
          <a:xfrm>
            <a:off x="7450888" y="6029035"/>
            <a:ext cx="232754" cy="28190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文本框 47">
            <a:extLst>
              <a:ext uri="{FF2B5EF4-FFF2-40B4-BE49-F238E27FC236}">
                <a16:creationId xmlns:a16="http://schemas.microsoft.com/office/drawing/2014/main" id="{39208D83-3719-B2A1-0A12-3160F08FF007}"/>
              </a:ext>
            </a:extLst>
          </p:cNvPr>
          <p:cNvSpPr txBox="1"/>
          <p:nvPr/>
        </p:nvSpPr>
        <p:spPr>
          <a:xfrm>
            <a:off x="7700592" y="5972661"/>
            <a:ext cx="2836335" cy="369332"/>
          </a:xfrm>
          <a:prstGeom prst="rect">
            <a:avLst/>
          </a:prstGeom>
          <a:noFill/>
        </p:spPr>
        <p:txBody>
          <a:bodyPr wrap="square" rtlCol="0">
            <a:spAutoFit/>
          </a:bodyPr>
          <a:lstStyle/>
          <a:p>
            <a:r>
              <a:rPr lang="zh-CN" altLang="en-US" dirty="0"/>
              <a:t>从</a:t>
            </a:r>
            <a:r>
              <a:rPr lang="en-US" altLang="zh-CN" dirty="0" err="1"/>
              <a:t>trapframe</a:t>
            </a:r>
            <a:r>
              <a:rPr lang="zh-CN" altLang="en-US" dirty="0"/>
              <a:t>恢复运行环境</a:t>
            </a:r>
          </a:p>
        </p:txBody>
      </p:sp>
      <p:sp>
        <p:nvSpPr>
          <p:cNvPr id="49" name="矩形: 圆角 48">
            <a:extLst>
              <a:ext uri="{FF2B5EF4-FFF2-40B4-BE49-F238E27FC236}">
                <a16:creationId xmlns:a16="http://schemas.microsoft.com/office/drawing/2014/main" id="{05E22C4B-8608-A0A9-1633-5AA1D6BC910C}"/>
              </a:ext>
            </a:extLst>
          </p:cNvPr>
          <p:cNvSpPr/>
          <p:nvPr/>
        </p:nvSpPr>
        <p:spPr>
          <a:xfrm>
            <a:off x="6011808" y="6347792"/>
            <a:ext cx="3156065" cy="49327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altLang="zh-CN" sz="2000" dirty="0" err="1"/>
              <a:t>trap_user_handler</a:t>
            </a:r>
            <a:endParaRPr lang="en-US" altLang="zh-CN" sz="2000" dirty="0"/>
          </a:p>
        </p:txBody>
      </p:sp>
      <p:sp>
        <p:nvSpPr>
          <p:cNvPr id="50" name="文本框 49">
            <a:extLst>
              <a:ext uri="{FF2B5EF4-FFF2-40B4-BE49-F238E27FC236}">
                <a16:creationId xmlns:a16="http://schemas.microsoft.com/office/drawing/2014/main" id="{FDC5AC58-2BBD-F03B-AB0A-D3DA0BC9E430}"/>
              </a:ext>
            </a:extLst>
          </p:cNvPr>
          <p:cNvSpPr txBox="1"/>
          <p:nvPr/>
        </p:nvSpPr>
        <p:spPr>
          <a:xfrm>
            <a:off x="9340016" y="6371688"/>
            <a:ext cx="2836348" cy="400110"/>
          </a:xfrm>
          <a:prstGeom prst="rect">
            <a:avLst/>
          </a:prstGeom>
          <a:noFill/>
        </p:spPr>
        <p:txBody>
          <a:bodyPr wrap="square" rtlCol="0">
            <a:spAutoFit/>
          </a:bodyPr>
          <a:lstStyle/>
          <a:p>
            <a:r>
              <a:rPr lang="zh-CN" altLang="en-US" sz="2000" dirty="0"/>
              <a:t>用户进程执行（内核态）</a:t>
            </a:r>
          </a:p>
        </p:txBody>
      </p:sp>
    </p:spTree>
    <p:extLst>
      <p:ext uri="{BB962C8B-B14F-4D97-AF65-F5344CB8AC3E}">
        <p14:creationId xmlns:p14="http://schemas.microsoft.com/office/powerpoint/2010/main" val="2585788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500"/>
                                        <p:tgtEl>
                                          <p:spTgt spid="2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500"/>
                                        <p:tgtEl>
                                          <p:spTgt spid="27"/>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21"/>
                                        </p:tgtEl>
                                        <p:attrNameLst>
                                          <p:attrName>style.visibility</p:attrName>
                                        </p:attrNameLst>
                                      </p:cBhvr>
                                      <p:to>
                                        <p:strVal val="visible"/>
                                      </p:to>
                                    </p:set>
                                    <p:animEffect transition="in" filter="fade">
                                      <p:cBhvr>
                                        <p:cTn id="21" dur="500"/>
                                        <p:tgtEl>
                                          <p:spTgt spid="21"/>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fade">
                                      <p:cBhvr>
                                        <p:cTn id="26" dur="500"/>
                                        <p:tgtEl>
                                          <p:spTgt spid="5"/>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9"/>
                                        </p:tgtEl>
                                        <p:attrNameLst>
                                          <p:attrName>style.visibility</p:attrName>
                                        </p:attrNameLst>
                                      </p:cBhvr>
                                      <p:to>
                                        <p:strVal val="visible"/>
                                      </p:to>
                                    </p:set>
                                    <p:animEffect transition="in" filter="fade">
                                      <p:cBhvr>
                                        <p:cTn id="29" dur="500"/>
                                        <p:tgtEl>
                                          <p:spTgt spid="29"/>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0"/>
                                        </p:tgtEl>
                                        <p:attrNameLst>
                                          <p:attrName>style.visibility</p:attrName>
                                        </p:attrNameLst>
                                      </p:cBhvr>
                                      <p:to>
                                        <p:strVal val="visible"/>
                                      </p:to>
                                    </p:set>
                                    <p:animEffect transition="in" filter="fade">
                                      <p:cBhvr>
                                        <p:cTn id="32" dur="500"/>
                                        <p:tgtEl>
                                          <p:spTgt spid="30"/>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1"/>
                                        </p:tgtEl>
                                        <p:attrNameLst>
                                          <p:attrName>style.visibility</p:attrName>
                                        </p:attrNameLst>
                                      </p:cBhvr>
                                      <p:to>
                                        <p:strVal val="visible"/>
                                      </p:to>
                                    </p:set>
                                    <p:animEffect transition="in" filter="fade">
                                      <p:cBhvr>
                                        <p:cTn id="35" dur="500"/>
                                        <p:tgtEl>
                                          <p:spTgt spid="31"/>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2"/>
                                        </p:tgtEl>
                                        <p:attrNameLst>
                                          <p:attrName>style.visibility</p:attrName>
                                        </p:attrNameLst>
                                      </p:cBhvr>
                                      <p:to>
                                        <p:strVal val="visible"/>
                                      </p:to>
                                    </p:set>
                                    <p:animEffect transition="in" filter="fade">
                                      <p:cBhvr>
                                        <p:cTn id="38" dur="500"/>
                                        <p:tgtEl>
                                          <p:spTgt spid="32"/>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3"/>
                                        </p:tgtEl>
                                        <p:attrNameLst>
                                          <p:attrName>style.visibility</p:attrName>
                                        </p:attrNameLst>
                                      </p:cBhvr>
                                      <p:to>
                                        <p:strVal val="visible"/>
                                      </p:to>
                                    </p:set>
                                    <p:animEffect transition="in" filter="fade">
                                      <p:cBhvr>
                                        <p:cTn id="41" dur="500"/>
                                        <p:tgtEl>
                                          <p:spTgt spid="33"/>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4"/>
                                        </p:tgtEl>
                                        <p:attrNameLst>
                                          <p:attrName>style.visibility</p:attrName>
                                        </p:attrNameLst>
                                      </p:cBhvr>
                                      <p:to>
                                        <p:strVal val="visible"/>
                                      </p:to>
                                    </p:set>
                                    <p:animEffect transition="in" filter="fade">
                                      <p:cBhvr>
                                        <p:cTn id="44" dur="500"/>
                                        <p:tgtEl>
                                          <p:spTgt spid="34"/>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5"/>
                                        </p:tgtEl>
                                        <p:attrNameLst>
                                          <p:attrName>style.visibility</p:attrName>
                                        </p:attrNameLst>
                                      </p:cBhvr>
                                      <p:to>
                                        <p:strVal val="visible"/>
                                      </p:to>
                                    </p:set>
                                    <p:animEffect transition="in" filter="fade">
                                      <p:cBhvr>
                                        <p:cTn id="47" dur="500"/>
                                        <p:tgtEl>
                                          <p:spTgt spid="35"/>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36"/>
                                        </p:tgtEl>
                                        <p:attrNameLst>
                                          <p:attrName>style.visibility</p:attrName>
                                        </p:attrNameLst>
                                      </p:cBhvr>
                                      <p:to>
                                        <p:strVal val="visible"/>
                                      </p:to>
                                    </p:set>
                                    <p:animEffect transition="in" filter="fade">
                                      <p:cBhvr>
                                        <p:cTn id="50" dur="500"/>
                                        <p:tgtEl>
                                          <p:spTgt spid="36"/>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7"/>
                                        </p:tgtEl>
                                        <p:attrNameLst>
                                          <p:attrName>style.visibility</p:attrName>
                                        </p:attrNameLst>
                                      </p:cBhvr>
                                      <p:to>
                                        <p:strVal val="visible"/>
                                      </p:to>
                                    </p:set>
                                    <p:animEffect transition="in" filter="fade">
                                      <p:cBhvr>
                                        <p:cTn id="53" dur="500"/>
                                        <p:tgtEl>
                                          <p:spTgt spid="37"/>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38"/>
                                        </p:tgtEl>
                                        <p:attrNameLst>
                                          <p:attrName>style.visibility</p:attrName>
                                        </p:attrNameLst>
                                      </p:cBhvr>
                                      <p:to>
                                        <p:strVal val="visible"/>
                                      </p:to>
                                    </p:set>
                                    <p:animEffect transition="in" filter="fade">
                                      <p:cBhvr>
                                        <p:cTn id="56" dur="500"/>
                                        <p:tgtEl>
                                          <p:spTgt spid="38"/>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39"/>
                                        </p:tgtEl>
                                        <p:attrNameLst>
                                          <p:attrName>style.visibility</p:attrName>
                                        </p:attrNameLst>
                                      </p:cBhvr>
                                      <p:to>
                                        <p:strVal val="visible"/>
                                      </p:to>
                                    </p:set>
                                    <p:animEffect transition="in" filter="fade">
                                      <p:cBhvr>
                                        <p:cTn id="59" dur="500"/>
                                        <p:tgtEl>
                                          <p:spTgt spid="39"/>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40"/>
                                        </p:tgtEl>
                                        <p:attrNameLst>
                                          <p:attrName>style.visibility</p:attrName>
                                        </p:attrNameLst>
                                      </p:cBhvr>
                                      <p:to>
                                        <p:strVal val="visible"/>
                                      </p:to>
                                    </p:set>
                                    <p:animEffect transition="in" filter="fade">
                                      <p:cBhvr>
                                        <p:cTn id="62" dur="500"/>
                                        <p:tgtEl>
                                          <p:spTgt spid="40"/>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41"/>
                                        </p:tgtEl>
                                        <p:attrNameLst>
                                          <p:attrName>style.visibility</p:attrName>
                                        </p:attrNameLst>
                                      </p:cBhvr>
                                      <p:to>
                                        <p:strVal val="visible"/>
                                      </p:to>
                                    </p:set>
                                    <p:animEffect transition="in" filter="fade">
                                      <p:cBhvr>
                                        <p:cTn id="65" dur="500"/>
                                        <p:tgtEl>
                                          <p:spTgt spid="41"/>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42"/>
                                        </p:tgtEl>
                                        <p:attrNameLst>
                                          <p:attrName>style.visibility</p:attrName>
                                        </p:attrNameLst>
                                      </p:cBhvr>
                                      <p:to>
                                        <p:strVal val="visible"/>
                                      </p:to>
                                    </p:set>
                                    <p:animEffect transition="in" filter="fade">
                                      <p:cBhvr>
                                        <p:cTn id="68" dur="500"/>
                                        <p:tgtEl>
                                          <p:spTgt spid="42"/>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43"/>
                                        </p:tgtEl>
                                        <p:attrNameLst>
                                          <p:attrName>style.visibility</p:attrName>
                                        </p:attrNameLst>
                                      </p:cBhvr>
                                      <p:to>
                                        <p:strVal val="visible"/>
                                      </p:to>
                                    </p:set>
                                    <p:animEffect transition="in" filter="fade">
                                      <p:cBhvr>
                                        <p:cTn id="71" dur="500"/>
                                        <p:tgtEl>
                                          <p:spTgt spid="43"/>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44"/>
                                        </p:tgtEl>
                                        <p:attrNameLst>
                                          <p:attrName>style.visibility</p:attrName>
                                        </p:attrNameLst>
                                      </p:cBhvr>
                                      <p:to>
                                        <p:strVal val="visible"/>
                                      </p:to>
                                    </p:set>
                                    <p:animEffect transition="in" filter="fade">
                                      <p:cBhvr>
                                        <p:cTn id="74" dur="500"/>
                                        <p:tgtEl>
                                          <p:spTgt spid="44"/>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45"/>
                                        </p:tgtEl>
                                        <p:attrNameLst>
                                          <p:attrName>style.visibility</p:attrName>
                                        </p:attrNameLst>
                                      </p:cBhvr>
                                      <p:to>
                                        <p:strVal val="visible"/>
                                      </p:to>
                                    </p:set>
                                    <p:animEffect transition="in" filter="fade">
                                      <p:cBhvr>
                                        <p:cTn id="77" dur="500"/>
                                        <p:tgtEl>
                                          <p:spTgt spid="45"/>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46"/>
                                        </p:tgtEl>
                                        <p:attrNameLst>
                                          <p:attrName>style.visibility</p:attrName>
                                        </p:attrNameLst>
                                      </p:cBhvr>
                                      <p:to>
                                        <p:strVal val="visible"/>
                                      </p:to>
                                    </p:set>
                                    <p:animEffect transition="in" filter="fade">
                                      <p:cBhvr>
                                        <p:cTn id="80" dur="500"/>
                                        <p:tgtEl>
                                          <p:spTgt spid="46"/>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47"/>
                                        </p:tgtEl>
                                        <p:attrNameLst>
                                          <p:attrName>style.visibility</p:attrName>
                                        </p:attrNameLst>
                                      </p:cBhvr>
                                      <p:to>
                                        <p:strVal val="visible"/>
                                      </p:to>
                                    </p:set>
                                    <p:animEffect transition="in" filter="fade">
                                      <p:cBhvr>
                                        <p:cTn id="83" dur="500"/>
                                        <p:tgtEl>
                                          <p:spTgt spid="47"/>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48"/>
                                        </p:tgtEl>
                                        <p:attrNameLst>
                                          <p:attrName>style.visibility</p:attrName>
                                        </p:attrNameLst>
                                      </p:cBhvr>
                                      <p:to>
                                        <p:strVal val="visible"/>
                                      </p:to>
                                    </p:set>
                                    <p:animEffect transition="in" filter="fade">
                                      <p:cBhvr>
                                        <p:cTn id="86" dur="500"/>
                                        <p:tgtEl>
                                          <p:spTgt spid="48"/>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49"/>
                                        </p:tgtEl>
                                        <p:attrNameLst>
                                          <p:attrName>style.visibility</p:attrName>
                                        </p:attrNameLst>
                                      </p:cBhvr>
                                      <p:to>
                                        <p:strVal val="visible"/>
                                      </p:to>
                                    </p:set>
                                    <p:animEffect transition="in" filter="fade">
                                      <p:cBhvr>
                                        <p:cTn id="89" dur="500"/>
                                        <p:tgtEl>
                                          <p:spTgt spid="49"/>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50"/>
                                        </p:tgtEl>
                                        <p:attrNameLst>
                                          <p:attrName>style.visibility</p:attrName>
                                        </p:attrNameLst>
                                      </p:cBhvr>
                                      <p:to>
                                        <p:strVal val="visible"/>
                                      </p:to>
                                    </p:set>
                                    <p:animEffect transition="in" filter="fade">
                                      <p:cBhvr>
                                        <p:cTn id="92"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25" grpId="0" animBg="1"/>
      <p:bldP spid="26" grpId="0" animBg="1"/>
      <p:bldP spid="27" grpId="0" animBg="1"/>
      <p:bldP spid="29" grpId="0" animBg="1"/>
      <p:bldP spid="30" grpId="0"/>
      <p:bldP spid="31" grpId="0" animBg="1"/>
      <p:bldP spid="32" grpId="0"/>
      <p:bldP spid="33" grpId="0" animBg="1"/>
      <p:bldP spid="34" grpId="0"/>
      <p:bldP spid="35" grpId="0" animBg="1"/>
      <p:bldP spid="36" grpId="0" animBg="1"/>
      <p:bldP spid="37" grpId="0"/>
      <p:bldP spid="38" grpId="0" animBg="1"/>
      <p:bldP spid="39" grpId="0"/>
      <p:bldP spid="40" grpId="0" animBg="1"/>
      <p:bldP spid="41" grpId="0" animBg="1"/>
      <p:bldP spid="42" grpId="0"/>
      <p:bldP spid="43" grpId="0" animBg="1"/>
      <p:bldP spid="44" grpId="0"/>
      <p:bldP spid="45" grpId="0"/>
      <p:bldP spid="46" grpId="0"/>
      <p:bldP spid="47" grpId="0" animBg="1"/>
      <p:bldP spid="48" grpId="0"/>
      <p:bldP spid="49" grpId="0" animBg="1"/>
      <p:bldP spid="5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8A7484-2C2A-7685-6E26-AB03BA049E4D}"/>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74736B38-46CF-7CA0-7F11-CC868E7D7118}"/>
              </a:ext>
            </a:extLst>
          </p:cNvPr>
          <p:cNvSpPr>
            <a:spLocks noGrp="1"/>
          </p:cNvSpPr>
          <p:nvPr>
            <p:ph type="ctrTitle"/>
          </p:nvPr>
        </p:nvSpPr>
        <p:spPr>
          <a:xfrm>
            <a:off x="143934" y="16933"/>
            <a:ext cx="12048066" cy="795867"/>
          </a:xfrm>
        </p:spPr>
        <p:txBody>
          <a:bodyPr>
            <a:noAutofit/>
          </a:bodyPr>
          <a:lstStyle/>
          <a:p>
            <a:pPr algn="l">
              <a:lnSpc>
                <a:spcPct val="150000"/>
              </a:lnSpc>
            </a:pPr>
            <a:r>
              <a:rPr lang="zh-CN" altLang="en-US" sz="4000" dirty="0">
                <a:latin typeface="黑体" panose="02010609060101010101" pitchFamily="49" charset="-122"/>
                <a:ea typeface="黑体" panose="02010609060101010101" pitchFamily="49" charset="-122"/>
              </a:rPr>
              <a:t>三、内核实现</a:t>
            </a:r>
            <a:r>
              <a:rPr lang="en-US" altLang="zh-CN" sz="4000" dirty="0">
                <a:latin typeface="黑体" panose="02010609060101010101" pitchFamily="49" charset="-122"/>
                <a:ea typeface="黑体" panose="02010609060101010101" pitchFamily="49" charset="-122"/>
              </a:rPr>
              <a:t>-5:</a:t>
            </a:r>
            <a:r>
              <a:rPr lang="zh-CN" altLang="en-US" sz="4000" dirty="0">
                <a:latin typeface="黑体" panose="02010609060101010101" pitchFamily="49" charset="-122"/>
                <a:ea typeface="黑体" panose="02010609060101010101" pitchFamily="49" charset="-122"/>
              </a:rPr>
              <a:t>用户态虚拟内存管理</a:t>
            </a:r>
            <a:r>
              <a:rPr lang="en-US" altLang="zh-CN" sz="4000" dirty="0">
                <a:latin typeface="黑体" panose="02010609060101010101" pitchFamily="49" charset="-122"/>
                <a:ea typeface="黑体" panose="02010609060101010101" pitchFamily="49" charset="-122"/>
              </a:rPr>
              <a:t>+</a:t>
            </a:r>
            <a:r>
              <a:rPr lang="zh-CN" altLang="en-US" sz="4000" dirty="0">
                <a:latin typeface="黑体" panose="02010609060101010101" pitchFamily="49" charset="-122"/>
                <a:ea typeface="黑体" panose="02010609060101010101" pitchFamily="49" charset="-122"/>
              </a:rPr>
              <a:t>系统调用流程</a:t>
            </a:r>
          </a:p>
        </p:txBody>
      </p:sp>
      <p:sp>
        <p:nvSpPr>
          <p:cNvPr id="4" name="矩形 3">
            <a:extLst>
              <a:ext uri="{FF2B5EF4-FFF2-40B4-BE49-F238E27FC236}">
                <a16:creationId xmlns:a16="http://schemas.microsoft.com/office/drawing/2014/main" id="{D5CC2FB5-7DCA-68DB-2191-AC607A04C011}"/>
              </a:ext>
            </a:extLst>
          </p:cNvPr>
          <p:cNvSpPr/>
          <p:nvPr/>
        </p:nvSpPr>
        <p:spPr>
          <a:xfrm>
            <a:off x="307291" y="1857739"/>
            <a:ext cx="5116021" cy="618067"/>
          </a:xfrm>
          <a:prstGeom prst="rect">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dirty="0"/>
              <a:t>问题</a:t>
            </a:r>
            <a:r>
              <a:rPr lang="en-US" altLang="zh-CN" sz="2400" dirty="0"/>
              <a:t>1</a:t>
            </a:r>
            <a:r>
              <a:rPr lang="zh-CN" altLang="en-US" sz="2400" dirty="0"/>
              <a:t>：系统调用流程建立</a:t>
            </a:r>
            <a:endParaRPr lang="zh-CN" altLang="en-US" dirty="0"/>
          </a:p>
        </p:txBody>
      </p:sp>
      <p:sp>
        <p:nvSpPr>
          <p:cNvPr id="5" name="矩形 4">
            <a:extLst>
              <a:ext uri="{FF2B5EF4-FFF2-40B4-BE49-F238E27FC236}">
                <a16:creationId xmlns:a16="http://schemas.microsoft.com/office/drawing/2014/main" id="{AA071CAA-2DD1-36AC-F2B7-BF9A16831C6F}"/>
              </a:ext>
            </a:extLst>
          </p:cNvPr>
          <p:cNvSpPr/>
          <p:nvPr/>
        </p:nvSpPr>
        <p:spPr>
          <a:xfrm>
            <a:off x="6299342" y="1847482"/>
            <a:ext cx="5116015" cy="618067"/>
          </a:xfrm>
          <a:prstGeom prst="rect">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dirty="0"/>
              <a:t>问题</a:t>
            </a:r>
            <a:r>
              <a:rPr lang="en-US" altLang="zh-CN" sz="2400" dirty="0"/>
              <a:t>2</a:t>
            </a:r>
            <a:r>
              <a:rPr lang="zh-CN" altLang="en-US" sz="2400" dirty="0"/>
              <a:t>：内核与用户之间的数据传递</a:t>
            </a:r>
            <a:endParaRPr lang="zh-CN" altLang="en-US" dirty="0"/>
          </a:p>
        </p:txBody>
      </p:sp>
      <p:cxnSp>
        <p:nvCxnSpPr>
          <p:cNvPr id="21" name="直接连接符 20">
            <a:extLst>
              <a:ext uri="{FF2B5EF4-FFF2-40B4-BE49-F238E27FC236}">
                <a16:creationId xmlns:a16="http://schemas.microsoft.com/office/drawing/2014/main" id="{14664B86-9567-B738-FF1E-381A52007E3D}"/>
              </a:ext>
            </a:extLst>
          </p:cNvPr>
          <p:cNvCxnSpPr>
            <a:cxnSpLocks/>
          </p:cNvCxnSpPr>
          <p:nvPr/>
        </p:nvCxnSpPr>
        <p:spPr>
          <a:xfrm>
            <a:off x="5892659" y="1857739"/>
            <a:ext cx="0" cy="4906207"/>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6" name="文本框 5">
            <a:extLst>
              <a:ext uri="{FF2B5EF4-FFF2-40B4-BE49-F238E27FC236}">
                <a16:creationId xmlns:a16="http://schemas.microsoft.com/office/drawing/2014/main" id="{82E1E382-CAEB-FC1F-1759-0B6E38470061}"/>
              </a:ext>
            </a:extLst>
          </p:cNvPr>
          <p:cNvSpPr txBox="1"/>
          <p:nvPr/>
        </p:nvSpPr>
        <p:spPr>
          <a:xfrm>
            <a:off x="254000" y="1104437"/>
            <a:ext cx="7875848" cy="461665"/>
          </a:xfrm>
          <a:prstGeom prst="rect">
            <a:avLst/>
          </a:prstGeom>
          <a:noFill/>
        </p:spPr>
        <p:txBody>
          <a:bodyPr wrap="square" rtlCol="0">
            <a:spAutoFit/>
          </a:bodyPr>
          <a:lstStyle/>
          <a:p>
            <a:r>
              <a:rPr lang="zh-CN" altLang="en-US" sz="2400" dirty="0"/>
              <a:t>主要涉及的</a:t>
            </a:r>
            <a:r>
              <a:rPr lang="en-US" altLang="zh-CN" sz="2400" dirty="0"/>
              <a:t>xv6</a:t>
            </a:r>
            <a:r>
              <a:rPr lang="zh-CN" altLang="en-US" sz="2400" dirty="0"/>
              <a:t>源文件：</a:t>
            </a:r>
            <a:r>
              <a:rPr lang="en-US" altLang="zh-CN" sz="2400" dirty="0" err="1"/>
              <a:t>syscall.c</a:t>
            </a:r>
            <a:r>
              <a:rPr lang="zh-CN" altLang="en-US" sz="2400" dirty="0"/>
              <a:t>、</a:t>
            </a:r>
            <a:r>
              <a:rPr lang="en-US" altLang="zh-CN" sz="2400" dirty="0" err="1"/>
              <a:t>sysproc.c</a:t>
            </a:r>
            <a:r>
              <a:rPr lang="zh-CN" altLang="en-US" sz="2400" dirty="0"/>
              <a:t>、</a:t>
            </a:r>
            <a:r>
              <a:rPr lang="en-US" altLang="zh-CN" sz="2400" dirty="0" err="1"/>
              <a:t>trap.c</a:t>
            </a:r>
            <a:r>
              <a:rPr lang="zh-CN" altLang="en-US" sz="2400" dirty="0"/>
              <a:t>、</a:t>
            </a:r>
            <a:r>
              <a:rPr lang="en-US" altLang="zh-CN" sz="2400" dirty="0" err="1"/>
              <a:t>vm.c</a:t>
            </a:r>
            <a:endParaRPr lang="zh-CN" altLang="en-US" sz="2400" dirty="0"/>
          </a:p>
        </p:txBody>
      </p:sp>
      <p:sp>
        <p:nvSpPr>
          <p:cNvPr id="7" name="矩形: 圆角 6">
            <a:extLst>
              <a:ext uri="{FF2B5EF4-FFF2-40B4-BE49-F238E27FC236}">
                <a16:creationId xmlns:a16="http://schemas.microsoft.com/office/drawing/2014/main" id="{EE592D4A-4F93-08F2-8648-BA361BB764CC}"/>
              </a:ext>
            </a:extLst>
          </p:cNvPr>
          <p:cNvSpPr/>
          <p:nvPr/>
        </p:nvSpPr>
        <p:spPr>
          <a:xfrm>
            <a:off x="307295" y="2611041"/>
            <a:ext cx="5116017" cy="110040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sz="2000" dirty="0"/>
              <a:t>第一步：在用户态和内核态约定系统调用编号和不同系统调用的传参规范</a:t>
            </a:r>
            <a:endParaRPr lang="en-US" altLang="zh-CN" sz="2000" dirty="0"/>
          </a:p>
        </p:txBody>
      </p:sp>
      <p:sp>
        <p:nvSpPr>
          <p:cNvPr id="8" name="矩形: 圆角 7">
            <a:extLst>
              <a:ext uri="{FF2B5EF4-FFF2-40B4-BE49-F238E27FC236}">
                <a16:creationId xmlns:a16="http://schemas.microsoft.com/office/drawing/2014/main" id="{8E43C8FB-24A8-9419-DF8D-780DEC942894}"/>
              </a:ext>
            </a:extLst>
          </p:cNvPr>
          <p:cNvSpPr/>
          <p:nvPr/>
        </p:nvSpPr>
        <p:spPr>
          <a:xfrm>
            <a:off x="307295" y="3852408"/>
            <a:ext cx="5116017" cy="110040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sz="2000" dirty="0"/>
              <a:t>第二步：用户态进程在对应寄存器填写参数并主动触发一个</a:t>
            </a:r>
            <a:r>
              <a:rPr lang="en-US" altLang="zh-CN" sz="2000" dirty="0"/>
              <a:t>trap (exception id = 8)</a:t>
            </a:r>
          </a:p>
        </p:txBody>
      </p:sp>
      <p:sp>
        <p:nvSpPr>
          <p:cNvPr id="9" name="矩形: 圆角 8">
            <a:extLst>
              <a:ext uri="{FF2B5EF4-FFF2-40B4-BE49-F238E27FC236}">
                <a16:creationId xmlns:a16="http://schemas.microsoft.com/office/drawing/2014/main" id="{A0A7E38A-F50B-6DE9-34C6-0069C76E0FD7}"/>
              </a:ext>
            </a:extLst>
          </p:cNvPr>
          <p:cNvSpPr/>
          <p:nvPr/>
        </p:nvSpPr>
        <p:spPr>
          <a:xfrm>
            <a:off x="307295" y="5105150"/>
            <a:ext cx="5116017" cy="110040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sz="2000" dirty="0"/>
              <a:t>第三步：内核态</a:t>
            </a:r>
            <a:r>
              <a:rPr lang="en-US" altLang="zh-CN" sz="2000" dirty="0"/>
              <a:t>trap</a:t>
            </a:r>
            <a:r>
              <a:rPr lang="zh-CN" altLang="en-US" sz="2000" dirty="0"/>
              <a:t>处理函数识别系统调用并根据编号调用相应系统调用处理函数</a:t>
            </a:r>
            <a:endParaRPr lang="en-US" altLang="zh-CN" sz="2000" dirty="0"/>
          </a:p>
        </p:txBody>
      </p:sp>
      <p:sp>
        <p:nvSpPr>
          <p:cNvPr id="10" name="矩形: 圆角 9">
            <a:extLst>
              <a:ext uri="{FF2B5EF4-FFF2-40B4-BE49-F238E27FC236}">
                <a16:creationId xmlns:a16="http://schemas.microsoft.com/office/drawing/2014/main" id="{7DABD22C-D15F-2203-4A48-3278DF0A63CD}"/>
              </a:ext>
            </a:extLst>
          </p:cNvPr>
          <p:cNvSpPr/>
          <p:nvPr/>
        </p:nvSpPr>
        <p:spPr>
          <a:xfrm>
            <a:off x="6299340" y="2637702"/>
            <a:ext cx="5116017" cy="169320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sz="2000" dirty="0"/>
              <a:t>数据传递的两种方法：</a:t>
            </a:r>
            <a:endParaRPr lang="en-US" altLang="zh-CN" sz="2000" dirty="0"/>
          </a:p>
          <a:p>
            <a:pPr marL="457200" indent="-457200">
              <a:lnSpc>
                <a:spcPct val="150000"/>
              </a:lnSpc>
              <a:buFont typeface="+mj-lt"/>
              <a:buAutoNum type="arabicPeriod"/>
            </a:pPr>
            <a:r>
              <a:rPr lang="zh-CN" altLang="en-US" sz="2000" dirty="0"/>
              <a:t>在寄存器里放</a:t>
            </a:r>
            <a:r>
              <a:rPr lang="zh-CN" altLang="en-US" sz="2000" b="1" dirty="0"/>
              <a:t>数据</a:t>
            </a:r>
            <a:r>
              <a:rPr lang="zh-CN" altLang="en-US" sz="2000" dirty="0"/>
              <a:t>（如系统调用编号）</a:t>
            </a:r>
            <a:endParaRPr lang="en-US" altLang="zh-CN" sz="2000" dirty="0"/>
          </a:p>
          <a:p>
            <a:pPr marL="457200" indent="-457200">
              <a:lnSpc>
                <a:spcPct val="150000"/>
              </a:lnSpc>
              <a:buFont typeface="+mj-lt"/>
              <a:buAutoNum type="arabicPeriod"/>
            </a:pPr>
            <a:r>
              <a:rPr lang="zh-CN" altLang="en-US" sz="2000" dirty="0"/>
              <a:t>在寄存器里放</a:t>
            </a:r>
            <a:r>
              <a:rPr lang="zh-CN" altLang="en-US" sz="2000" b="1" dirty="0"/>
              <a:t>地址</a:t>
            </a:r>
            <a:r>
              <a:rPr lang="zh-CN" altLang="en-US" sz="2000" dirty="0"/>
              <a:t>（如数组地址）</a:t>
            </a:r>
            <a:endParaRPr lang="en-US" altLang="zh-CN" sz="2000" dirty="0"/>
          </a:p>
        </p:txBody>
      </p:sp>
      <p:sp>
        <p:nvSpPr>
          <p:cNvPr id="11" name="矩形: 圆角 10">
            <a:extLst>
              <a:ext uri="{FF2B5EF4-FFF2-40B4-BE49-F238E27FC236}">
                <a16:creationId xmlns:a16="http://schemas.microsoft.com/office/drawing/2014/main" id="{6A57B54E-2259-28FB-C760-6BB9AD3221CE}"/>
              </a:ext>
            </a:extLst>
          </p:cNvPr>
          <p:cNvSpPr/>
          <p:nvPr/>
        </p:nvSpPr>
        <p:spPr>
          <a:xfrm>
            <a:off x="6299340" y="4443544"/>
            <a:ext cx="5116017" cy="169320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sz="2000" dirty="0"/>
              <a:t>由于内核和用户使用的是两张不同的页表，所以内核无法直接访问用户提供的地址，</a:t>
            </a:r>
            <a:endParaRPr lang="en-US" altLang="zh-CN" sz="2000" dirty="0"/>
          </a:p>
          <a:p>
            <a:pPr algn="ctr">
              <a:lnSpc>
                <a:spcPct val="150000"/>
              </a:lnSpc>
            </a:pPr>
            <a:r>
              <a:rPr lang="zh-CN" altLang="en-US" sz="2000" dirty="0"/>
              <a:t>需要根据页表手动翻译获得真正的地址</a:t>
            </a:r>
            <a:endParaRPr lang="en-US" altLang="zh-CN" sz="2000" dirty="0"/>
          </a:p>
        </p:txBody>
      </p:sp>
      <p:sp>
        <p:nvSpPr>
          <p:cNvPr id="13" name="文本框 12">
            <a:extLst>
              <a:ext uri="{FF2B5EF4-FFF2-40B4-BE49-F238E27FC236}">
                <a16:creationId xmlns:a16="http://schemas.microsoft.com/office/drawing/2014/main" id="{B0ACB23B-AF41-3AB9-170B-CE5E8A812276}"/>
              </a:ext>
            </a:extLst>
          </p:cNvPr>
          <p:cNvSpPr txBox="1"/>
          <p:nvPr/>
        </p:nvSpPr>
        <p:spPr>
          <a:xfrm>
            <a:off x="6299340" y="6164821"/>
            <a:ext cx="5178827" cy="646331"/>
          </a:xfrm>
          <a:prstGeom prst="rect">
            <a:avLst/>
          </a:prstGeom>
          <a:noFill/>
        </p:spPr>
        <p:txBody>
          <a:bodyPr wrap="square" rtlCol="0">
            <a:spAutoFit/>
          </a:bodyPr>
          <a:lstStyle/>
          <a:p>
            <a:r>
              <a:rPr lang="zh-CN" altLang="en-US" dirty="0"/>
              <a:t>自动翻译：硬件做（根据</a:t>
            </a:r>
            <a:r>
              <a:rPr lang="en-US" altLang="zh-CN" dirty="0" err="1"/>
              <a:t>satp</a:t>
            </a:r>
            <a:r>
              <a:rPr lang="zh-CN" altLang="en-US" dirty="0"/>
              <a:t>寄存器里的页表地址）</a:t>
            </a:r>
            <a:endParaRPr lang="en-US" altLang="zh-CN" dirty="0"/>
          </a:p>
          <a:p>
            <a:r>
              <a:rPr lang="zh-CN" altLang="en-US" dirty="0"/>
              <a:t>手动翻译：软件做（查询页表，找到目标页表项）</a:t>
            </a:r>
          </a:p>
        </p:txBody>
      </p:sp>
    </p:spTree>
    <p:extLst>
      <p:ext uri="{BB962C8B-B14F-4D97-AF65-F5344CB8AC3E}">
        <p14:creationId xmlns:p14="http://schemas.microsoft.com/office/powerpoint/2010/main" val="3208149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21"/>
                                        </p:tgtEl>
                                        <p:attrNameLst>
                                          <p:attrName>style.visibility</p:attrName>
                                        </p:attrNameLst>
                                      </p:cBhvr>
                                      <p:to>
                                        <p:strVal val="visible"/>
                                      </p:to>
                                    </p:set>
                                    <p:animEffect transition="in" filter="fade">
                                      <p:cBhvr>
                                        <p:cTn id="21" dur="500"/>
                                        <p:tgtEl>
                                          <p:spTgt spid="21"/>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fade">
                                      <p:cBhvr>
                                        <p:cTn id="26" dur="500"/>
                                        <p:tgtEl>
                                          <p:spTgt spid="5"/>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500"/>
                                        <p:tgtEl>
                                          <p:spTgt spid="10"/>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animBg="1"/>
      <p:bldP spid="8" grpId="0" animBg="1"/>
      <p:bldP spid="9" grpId="0" animBg="1"/>
      <p:bldP spid="10" grpId="0" animBg="1"/>
      <p:bldP spid="11" grpId="0" animBg="1"/>
      <p:bldP spid="1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7A1D54-D901-3ABA-28C5-F7DA9725C004}"/>
            </a:ext>
          </a:extLst>
        </p:cNvPr>
        <p:cNvGrpSpPr/>
        <p:nvPr/>
      </p:nvGrpSpPr>
      <p:grpSpPr>
        <a:xfrm>
          <a:off x="0" y="0"/>
          <a:ext cx="0" cy="0"/>
          <a:chOff x="0" y="0"/>
          <a:chExt cx="0" cy="0"/>
        </a:xfrm>
      </p:grpSpPr>
      <p:sp>
        <p:nvSpPr>
          <p:cNvPr id="15" name="矩形 14">
            <a:extLst>
              <a:ext uri="{FF2B5EF4-FFF2-40B4-BE49-F238E27FC236}">
                <a16:creationId xmlns:a16="http://schemas.microsoft.com/office/drawing/2014/main" id="{AED08007-B88B-6AB8-CBAD-C18678DA04C7}"/>
              </a:ext>
            </a:extLst>
          </p:cNvPr>
          <p:cNvSpPr/>
          <p:nvPr/>
        </p:nvSpPr>
        <p:spPr>
          <a:xfrm>
            <a:off x="3610443" y="4697120"/>
            <a:ext cx="1726277" cy="601735"/>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标题 1">
            <a:extLst>
              <a:ext uri="{FF2B5EF4-FFF2-40B4-BE49-F238E27FC236}">
                <a16:creationId xmlns:a16="http://schemas.microsoft.com/office/drawing/2014/main" id="{2E8CCC8A-5DA5-E057-040E-7265A1841D07}"/>
              </a:ext>
            </a:extLst>
          </p:cNvPr>
          <p:cNvSpPr>
            <a:spLocks noGrp="1"/>
          </p:cNvSpPr>
          <p:nvPr>
            <p:ph type="ctrTitle"/>
          </p:nvPr>
        </p:nvSpPr>
        <p:spPr>
          <a:xfrm>
            <a:off x="143934" y="16933"/>
            <a:ext cx="12048066" cy="795867"/>
          </a:xfrm>
        </p:spPr>
        <p:txBody>
          <a:bodyPr>
            <a:noAutofit/>
          </a:bodyPr>
          <a:lstStyle/>
          <a:p>
            <a:pPr algn="l">
              <a:lnSpc>
                <a:spcPct val="150000"/>
              </a:lnSpc>
            </a:pPr>
            <a:r>
              <a:rPr lang="zh-CN" altLang="en-US" sz="4000" dirty="0">
                <a:latin typeface="黑体" panose="02010609060101010101" pitchFamily="49" charset="-122"/>
                <a:ea typeface="黑体" panose="02010609060101010101" pitchFamily="49" charset="-122"/>
              </a:rPr>
              <a:t>三、内核实现</a:t>
            </a:r>
            <a:r>
              <a:rPr lang="en-US" altLang="zh-CN" sz="4000" dirty="0">
                <a:latin typeface="黑体" panose="02010609060101010101" pitchFamily="49" charset="-122"/>
                <a:ea typeface="黑体" panose="02010609060101010101" pitchFamily="49" charset="-122"/>
              </a:rPr>
              <a:t>-5:</a:t>
            </a:r>
            <a:r>
              <a:rPr lang="zh-CN" altLang="en-US" sz="4000" dirty="0">
                <a:latin typeface="黑体" panose="02010609060101010101" pitchFamily="49" charset="-122"/>
                <a:ea typeface="黑体" panose="02010609060101010101" pitchFamily="49" charset="-122"/>
              </a:rPr>
              <a:t>用户态虚拟内存管理</a:t>
            </a:r>
            <a:r>
              <a:rPr lang="en-US" altLang="zh-CN" sz="4000" dirty="0">
                <a:latin typeface="黑体" panose="02010609060101010101" pitchFamily="49" charset="-122"/>
                <a:ea typeface="黑体" panose="02010609060101010101" pitchFamily="49" charset="-122"/>
              </a:rPr>
              <a:t>+</a:t>
            </a:r>
            <a:r>
              <a:rPr lang="zh-CN" altLang="en-US" sz="4000" dirty="0">
                <a:latin typeface="黑体" panose="02010609060101010101" pitchFamily="49" charset="-122"/>
                <a:ea typeface="黑体" panose="02010609060101010101" pitchFamily="49" charset="-122"/>
              </a:rPr>
              <a:t>系统调用流程</a:t>
            </a:r>
          </a:p>
        </p:txBody>
      </p:sp>
      <p:sp>
        <p:nvSpPr>
          <p:cNvPr id="4" name="矩形 3">
            <a:extLst>
              <a:ext uri="{FF2B5EF4-FFF2-40B4-BE49-F238E27FC236}">
                <a16:creationId xmlns:a16="http://schemas.microsoft.com/office/drawing/2014/main" id="{78220874-2621-EA0D-52F4-EF673C413D19}"/>
              </a:ext>
            </a:extLst>
          </p:cNvPr>
          <p:cNvSpPr/>
          <p:nvPr/>
        </p:nvSpPr>
        <p:spPr>
          <a:xfrm>
            <a:off x="224164" y="1126219"/>
            <a:ext cx="5116021" cy="618067"/>
          </a:xfrm>
          <a:prstGeom prst="rect">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dirty="0"/>
              <a:t>问题</a:t>
            </a:r>
            <a:r>
              <a:rPr lang="en-US" altLang="zh-CN" sz="2400" dirty="0"/>
              <a:t>3</a:t>
            </a:r>
            <a:r>
              <a:rPr lang="zh-CN" altLang="en-US" sz="2400" dirty="0"/>
              <a:t>：用户态的堆、栈、页表管理</a:t>
            </a:r>
            <a:endParaRPr lang="zh-CN" altLang="en-US" dirty="0"/>
          </a:p>
        </p:txBody>
      </p:sp>
      <p:sp>
        <p:nvSpPr>
          <p:cNvPr id="5" name="矩形 4">
            <a:extLst>
              <a:ext uri="{FF2B5EF4-FFF2-40B4-BE49-F238E27FC236}">
                <a16:creationId xmlns:a16="http://schemas.microsoft.com/office/drawing/2014/main" id="{8FABE4CA-7A9A-3183-2E51-FA43EC432228}"/>
              </a:ext>
            </a:extLst>
          </p:cNvPr>
          <p:cNvSpPr/>
          <p:nvPr/>
        </p:nvSpPr>
        <p:spPr>
          <a:xfrm>
            <a:off x="6012873" y="1126219"/>
            <a:ext cx="5694862" cy="618067"/>
          </a:xfrm>
          <a:prstGeom prst="rect">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dirty="0"/>
              <a:t>问题</a:t>
            </a:r>
            <a:r>
              <a:rPr lang="en-US" altLang="zh-CN" sz="2400" dirty="0"/>
              <a:t>4</a:t>
            </a:r>
            <a:r>
              <a:rPr lang="zh-CN" altLang="en-US" sz="2400" dirty="0"/>
              <a:t>：匿名映射的支持</a:t>
            </a:r>
            <a:endParaRPr lang="zh-CN" altLang="en-US" dirty="0"/>
          </a:p>
        </p:txBody>
      </p:sp>
      <p:cxnSp>
        <p:nvCxnSpPr>
          <p:cNvPr id="21" name="直接连接符 20">
            <a:extLst>
              <a:ext uri="{FF2B5EF4-FFF2-40B4-BE49-F238E27FC236}">
                <a16:creationId xmlns:a16="http://schemas.microsoft.com/office/drawing/2014/main" id="{74735F0B-CEC4-B7F8-D66F-D9D490CAE15D}"/>
              </a:ext>
            </a:extLst>
          </p:cNvPr>
          <p:cNvCxnSpPr>
            <a:cxnSpLocks/>
          </p:cNvCxnSpPr>
          <p:nvPr/>
        </p:nvCxnSpPr>
        <p:spPr>
          <a:xfrm>
            <a:off x="5676528" y="1126219"/>
            <a:ext cx="0" cy="5573839"/>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3" name="矩形 2">
            <a:extLst>
              <a:ext uri="{FF2B5EF4-FFF2-40B4-BE49-F238E27FC236}">
                <a16:creationId xmlns:a16="http://schemas.microsoft.com/office/drawing/2014/main" id="{4510A15B-0356-B724-91BD-E5D83EDA7116}"/>
              </a:ext>
            </a:extLst>
          </p:cNvPr>
          <p:cNvSpPr/>
          <p:nvPr/>
        </p:nvSpPr>
        <p:spPr>
          <a:xfrm>
            <a:off x="3613907" y="1890803"/>
            <a:ext cx="1726277" cy="56110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trampoline</a:t>
            </a:r>
            <a:endParaRPr lang="zh-CN" altLang="en-US" dirty="0"/>
          </a:p>
        </p:txBody>
      </p:sp>
      <p:sp>
        <p:nvSpPr>
          <p:cNvPr id="6" name="矩形 5">
            <a:extLst>
              <a:ext uri="{FF2B5EF4-FFF2-40B4-BE49-F238E27FC236}">
                <a16:creationId xmlns:a16="http://schemas.microsoft.com/office/drawing/2014/main" id="{2AC77311-2DD4-CCED-575D-70EDDB26B266}"/>
              </a:ext>
            </a:extLst>
          </p:cNvPr>
          <p:cNvSpPr/>
          <p:nvPr/>
        </p:nvSpPr>
        <p:spPr>
          <a:xfrm>
            <a:off x="3613906" y="2451912"/>
            <a:ext cx="1726277" cy="56110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err="1"/>
              <a:t>trapframe</a:t>
            </a:r>
            <a:endParaRPr lang="zh-CN" altLang="en-US" dirty="0"/>
          </a:p>
        </p:txBody>
      </p:sp>
      <p:sp>
        <p:nvSpPr>
          <p:cNvPr id="7" name="矩形 6">
            <a:extLst>
              <a:ext uri="{FF2B5EF4-FFF2-40B4-BE49-F238E27FC236}">
                <a16:creationId xmlns:a16="http://schemas.microsoft.com/office/drawing/2014/main" id="{CF5CC461-34BA-51E1-FC5C-F89429A023DB}"/>
              </a:ext>
            </a:extLst>
          </p:cNvPr>
          <p:cNvSpPr/>
          <p:nvPr/>
        </p:nvSpPr>
        <p:spPr>
          <a:xfrm>
            <a:off x="3613904" y="3600286"/>
            <a:ext cx="1726277" cy="532224"/>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矩形 7">
            <a:extLst>
              <a:ext uri="{FF2B5EF4-FFF2-40B4-BE49-F238E27FC236}">
                <a16:creationId xmlns:a16="http://schemas.microsoft.com/office/drawing/2014/main" id="{2064749A-D87E-1187-EB85-046CD0B50525}"/>
              </a:ext>
            </a:extLst>
          </p:cNvPr>
          <p:cNvSpPr/>
          <p:nvPr/>
        </p:nvSpPr>
        <p:spPr>
          <a:xfrm>
            <a:off x="3613904" y="5796642"/>
            <a:ext cx="1726277" cy="47733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code + data</a:t>
            </a:r>
            <a:endParaRPr lang="zh-CN" altLang="en-US" dirty="0"/>
          </a:p>
        </p:txBody>
      </p:sp>
      <p:sp>
        <p:nvSpPr>
          <p:cNvPr id="9" name="矩形 8">
            <a:extLst>
              <a:ext uri="{FF2B5EF4-FFF2-40B4-BE49-F238E27FC236}">
                <a16:creationId xmlns:a16="http://schemas.microsoft.com/office/drawing/2014/main" id="{E6DD6A2C-A55B-FAC7-CD37-02A9D75401BF}"/>
              </a:ext>
            </a:extLst>
          </p:cNvPr>
          <p:cNvSpPr/>
          <p:nvPr/>
        </p:nvSpPr>
        <p:spPr>
          <a:xfrm>
            <a:off x="3613903" y="6280908"/>
            <a:ext cx="1726277" cy="477339"/>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empty space</a:t>
            </a:r>
            <a:endParaRPr lang="zh-CN" altLang="en-US" dirty="0"/>
          </a:p>
        </p:txBody>
      </p:sp>
      <p:sp>
        <p:nvSpPr>
          <p:cNvPr id="10" name="矩形 9">
            <a:extLst>
              <a:ext uri="{FF2B5EF4-FFF2-40B4-BE49-F238E27FC236}">
                <a16:creationId xmlns:a16="http://schemas.microsoft.com/office/drawing/2014/main" id="{A03524E5-FCF5-9506-C420-87E9AE736A2C}"/>
              </a:ext>
            </a:extLst>
          </p:cNvPr>
          <p:cNvSpPr/>
          <p:nvPr/>
        </p:nvSpPr>
        <p:spPr>
          <a:xfrm>
            <a:off x="3613903" y="3029562"/>
            <a:ext cx="1726277" cy="56110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err="1"/>
              <a:t>ustack</a:t>
            </a:r>
            <a:endParaRPr lang="zh-CN" altLang="en-US" dirty="0"/>
          </a:p>
        </p:txBody>
      </p:sp>
      <p:cxnSp>
        <p:nvCxnSpPr>
          <p:cNvPr id="11" name="直接箭头连接符 10">
            <a:extLst>
              <a:ext uri="{FF2B5EF4-FFF2-40B4-BE49-F238E27FC236}">
                <a16:creationId xmlns:a16="http://schemas.microsoft.com/office/drawing/2014/main" id="{BC05451C-78E4-F349-0DB5-1C25A3CDC943}"/>
              </a:ext>
            </a:extLst>
          </p:cNvPr>
          <p:cNvCxnSpPr>
            <a:cxnSpLocks/>
          </p:cNvCxnSpPr>
          <p:nvPr/>
        </p:nvCxnSpPr>
        <p:spPr>
          <a:xfrm>
            <a:off x="4932861" y="3620769"/>
            <a:ext cx="0" cy="34884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2" name="直接箭头连接符 11">
            <a:extLst>
              <a:ext uri="{FF2B5EF4-FFF2-40B4-BE49-F238E27FC236}">
                <a16:creationId xmlns:a16="http://schemas.microsoft.com/office/drawing/2014/main" id="{56B6B5C3-AF62-1F07-82A7-48C71F664E36}"/>
              </a:ext>
            </a:extLst>
          </p:cNvPr>
          <p:cNvCxnSpPr>
            <a:cxnSpLocks/>
          </p:cNvCxnSpPr>
          <p:nvPr/>
        </p:nvCxnSpPr>
        <p:spPr>
          <a:xfrm flipV="1">
            <a:off x="4932861" y="4929523"/>
            <a:ext cx="0" cy="36168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3" name="文本框 12">
            <a:extLst>
              <a:ext uri="{FF2B5EF4-FFF2-40B4-BE49-F238E27FC236}">
                <a16:creationId xmlns:a16="http://schemas.microsoft.com/office/drawing/2014/main" id="{D50B9B83-BF0D-380A-D41D-01F739D403D8}"/>
              </a:ext>
            </a:extLst>
          </p:cNvPr>
          <p:cNvSpPr txBox="1"/>
          <p:nvPr/>
        </p:nvSpPr>
        <p:spPr>
          <a:xfrm>
            <a:off x="4014305" y="3607212"/>
            <a:ext cx="918556" cy="369332"/>
          </a:xfrm>
          <a:prstGeom prst="rect">
            <a:avLst/>
          </a:prstGeom>
          <a:noFill/>
        </p:spPr>
        <p:txBody>
          <a:bodyPr wrap="square" rtlCol="0">
            <a:spAutoFit/>
          </a:bodyPr>
          <a:lstStyle/>
          <a:p>
            <a:r>
              <a:rPr lang="zh-CN" altLang="en-US" dirty="0"/>
              <a:t>栈生长</a:t>
            </a:r>
          </a:p>
        </p:txBody>
      </p:sp>
      <p:sp>
        <p:nvSpPr>
          <p:cNvPr id="14" name="文本框 13">
            <a:extLst>
              <a:ext uri="{FF2B5EF4-FFF2-40B4-BE49-F238E27FC236}">
                <a16:creationId xmlns:a16="http://schemas.microsoft.com/office/drawing/2014/main" id="{2AF66A4A-D0FC-B3B4-03BC-C12EB35F696C}"/>
              </a:ext>
            </a:extLst>
          </p:cNvPr>
          <p:cNvSpPr txBox="1"/>
          <p:nvPr/>
        </p:nvSpPr>
        <p:spPr>
          <a:xfrm>
            <a:off x="4014304" y="4943614"/>
            <a:ext cx="918556" cy="369332"/>
          </a:xfrm>
          <a:prstGeom prst="rect">
            <a:avLst/>
          </a:prstGeom>
          <a:noFill/>
        </p:spPr>
        <p:txBody>
          <a:bodyPr wrap="square" rtlCol="0">
            <a:spAutoFit/>
          </a:bodyPr>
          <a:lstStyle/>
          <a:p>
            <a:r>
              <a:rPr lang="zh-CN" altLang="en-US" dirty="0"/>
              <a:t>堆生长</a:t>
            </a:r>
          </a:p>
        </p:txBody>
      </p:sp>
      <p:sp>
        <p:nvSpPr>
          <p:cNvPr id="16" name="矩形 15">
            <a:extLst>
              <a:ext uri="{FF2B5EF4-FFF2-40B4-BE49-F238E27FC236}">
                <a16:creationId xmlns:a16="http://schemas.microsoft.com/office/drawing/2014/main" id="{9F020CE0-81CD-D33B-FE9C-4581CEE4C249}"/>
              </a:ext>
            </a:extLst>
          </p:cNvPr>
          <p:cNvSpPr/>
          <p:nvPr/>
        </p:nvSpPr>
        <p:spPr>
          <a:xfrm>
            <a:off x="3610444" y="4130308"/>
            <a:ext cx="1726276" cy="56110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mmap</a:t>
            </a:r>
            <a:endParaRPr lang="zh-CN" altLang="en-US" dirty="0"/>
          </a:p>
        </p:txBody>
      </p:sp>
      <p:sp>
        <p:nvSpPr>
          <p:cNvPr id="18" name="矩形 17">
            <a:extLst>
              <a:ext uri="{FF2B5EF4-FFF2-40B4-BE49-F238E27FC236}">
                <a16:creationId xmlns:a16="http://schemas.microsoft.com/office/drawing/2014/main" id="{F4EAB8D6-1D01-F0A1-DE34-8443AA921722}"/>
              </a:ext>
            </a:extLst>
          </p:cNvPr>
          <p:cNvSpPr/>
          <p:nvPr/>
        </p:nvSpPr>
        <p:spPr>
          <a:xfrm>
            <a:off x="3610444" y="5298855"/>
            <a:ext cx="1726276" cy="48638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heap</a:t>
            </a:r>
            <a:endParaRPr lang="zh-CN" altLang="en-US" dirty="0"/>
          </a:p>
        </p:txBody>
      </p:sp>
      <p:sp>
        <p:nvSpPr>
          <p:cNvPr id="20" name="矩形: 圆角 19">
            <a:extLst>
              <a:ext uri="{FF2B5EF4-FFF2-40B4-BE49-F238E27FC236}">
                <a16:creationId xmlns:a16="http://schemas.microsoft.com/office/drawing/2014/main" id="{D4A7979F-772A-05F5-A1EE-41D34E63BD97}"/>
              </a:ext>
            </a:extLst>
          </p:cNvPr>
          <p:cNvSpPr/>
          <p:nvPr/>
        </p:nvSpPr>
        <p:spPr>
          <a:xfrm>
            <a:off x="237670" y="1898920"/>
            <a:ext cx="3242242" cy="205018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50000"/>
              </a:lnSpc>
            </a:pPr>
            <a:r>
              <a:rPr lang="zh-CN" altLang="en-US" sz="2000" dirty="0"/>
              <a:t>相比上一步新增功能：</a:t>
            </a:r>
            <a:endParaRPr lang="en-US" altLang="zh-CN" sz="2000" dirty="0"/>
          </a:p>
          <a:p>
            <a:pPr>
              <a:lnSpc>
                <a:spcPct val="150000"/>
              </a:lnSpc>
            </a:pPr>
            <a:r>
              <a:rPr lang="zh-CN" altLang="en-US" sz="2000" dirty="0"/>
              <a:t>支持</a:t>
            </a:r>
            <a:r>
              <a:rPr lang="en-US" altLang="zh-CN" sz="2000" dirty="0" err="1"/>
              <a:t>ustack</a:t>
            </a:r>
            <a:r>
              <a:rPr lang="zh-CN" altLang="en-US" sz="2000" dirty="0"/>
              <a:t>向下生长</a:t>
            </a:r>
            <a:endParaRPr lang="en-US" altLang="zh-CN" sz="2000" dirty="0"/>
          </a:p>
          <a:p>
            <a:pPr>
              <a:lnSpc>
                <a:spcPct val="150000"/>
              </a:lnSpc>
            </a:pPr>
            <a:r>
              <a:rPr lang="zh-CN" altLang="en-US" sz="2000" dirty="0"/>
              <a:t>支持</a:t>
            </a:r>
            <a:r>
              <a:rPr lang="en-US" altLang="zh-CN" sz="2000" dirty="0"/>
              <a:t>heap</a:t>
            </a:r>
            <a:r>
              <a:rPr lang="zh-CN" altLang="en-US" sz="2000" dirty="0"/>
              <a:t>向上生长</a:t>
            </a:r>
            <a:endParaRPr lang="en-US" altLang="zh-CN" sz="2000" dirty="0"/>
          </a:p>
          <a:p>
            <a:pPr>
              <a:lnSpc>
                <a:spcPct val="150000"/>
              </a:lnSpc>
            </a:pPr>
            <a:r>
              <a:rPr lang="zh-CN" altLang="en-US" sz="2000" dirty="0"/>
              <a:t>用户页表的复制和销毁</a:t>
            </a:r>
            <a:endParaRPr lang="en-US" altLang="zh-CN" sz="2000" dirty="0"/>
          </a:p>
        </p:txBody>
      </p:sp>
      <p:sp>
        <p:nvSpPr>
          <p:cNvPr id="23" name="矩形: 圆角 22">
            <a:extLst>
              <a:ext uri="{FF2B5EF4-FFF2-40B4-BE49-F238E27FC236}">
                <a16:creationId xmlns:a16="http://schemas.microsoft.com/office/drawing/2014/main" id="{4D39C659-4AA2-11D7-AD94-249E0EC61F72}"/>
              </a:ext>
            </a:extLst>
          </p:cNvPr>
          <p:cNvSpPr/>
          <p:nvPr/>
        </p:nvSpPr>
        <p:spPr>
          <a:xfrm>
            <a:off x="209778" y="3990806"/>
            <a:ext cx="3256627" cy="141774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50000"/>
              </a:lnSpc>
            </a:pPr>
            <a:r>
              <a:rPr lang="en-US" altLang="zh-CN" sz="2000" dirty="0"/>
              <a:t>1. </a:t>
            </a:r>
            <a:r>
              <a:rPr lang="en-US" altLang="zh-CN" sz="2000" dirty="0" err="1"/>
              <a:t>ustack</a:t>
            </a:r>
            <a:r>
              <a:rPr lang="zh-CN" altLang="en-US" sz="2000" dirty="0"/>
              <a:t>生长的实现思路：</a:t>
            </a:r>
            <a:endParaRPr lang="en-US" altLang="zh-CN" sz="2000" dirty="0"/>
          </a:p>
          <a:p>
            <a:pPr>
              <a:lnSpc>
                <a:spcPct val="150000"/>
              </a:lnSpc>
            </a:pPr>
            <a:r>
              <a:rPr lang="zh-CN" altLang="en-US" sz="2000" dirty="0"/>
              <a:t>异常处理识别</a:t>
            </a:r>
            <a:r>
              <a:rPr lang="en-US" altLang="zh-CN" sz="2000" dirty="0" err="1"/>
              <a:t>ustack</a:t>
            </a:r>
            <a:r>
              <a:rPr lang="zh-CN" altLang="en-US" sz="2000" dirty="0"/>
              <a:t>溢出 </a:t>
            </a:r>
            <a:r>
              <a:rPr lang="en-US" altLang="zh-CN" sz="2000" dirty="0"/>
              <a:t>+ </a:t>
            </a:r>
            <a:r>
              <a:rPr lang="zh-CN" altLang="en-US" sz="2000" dirty="0"/>
              <a:t>维护进程 </a:t>
            </a:r>
            <a:r>
              <a:rPr lang="en-US" altLang="zh-CN" sz="2000" dirty="0" err="1"/>
              <a:t>ustack_pages</a:t>
            </a:r>
            <a:endParaRPr lang="en-US" altLang="zh-CN" sz="2000" dirty="0"/>
          </a:p>
        </p:txBody>
      </p:sp>
      <p:sp>
        <p:nvSpPr>
          <p:cNvPr id="24" name="矩形: 圆角 23">
            <a:extLst>
              <a:ext uri="{FF2B5EF4-FFF2-40B4-BE49-F238E27FC236}">
                <a16:creationId xmlns:a16="http://schemas.microsoft.com/office/drawing/2014/main" id="{148F56E2-11CB-0AFC-E18A-5A5407D3A5B0}"/>
              </a:ext>
            </a:extLst>
          </p:cNvPr>
          <p:cNvSpPr/>
          <p:nvPr/>
        </p:nvSpPr>
        <p:spPr>
          <a:xfrm>
            <a:off x="209778" y="5442229"/>
            <a:ext cx="3256627" cy="131601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50000"/>
              </a:lnSpc>
            </a:pPr>
            <a:r>
              <a:rPr lang="en-US" altLang="zh-CN" sz="2000" dirty="0"/>
              <a:t>2. heap</a:t>
            </a:r>
            <a:r>
              <a:rPr lang="zh-CN" altLang="en-US" sz="2000" dirty="0"/>
              <a:t>生长的实现思路：</a:t>
            </a:r>
            <a:endParaRPr lang="en-US" altLang="zh-CN" sz="2000" dirty="0"/>
          </a:p>
          <a:p>
            <a:pPr>
              <a:lnSpc>
                <a:spcPct val="150000"/>
              </a:lnSpc>
            </a:pPr>
            <a:r>
              <a:rPr lang="en-US" altLang="zh-CN" sz="2000" dirty="0"/>
              <a:t>syscall</a:t>
            </a:r>
            <a:r>
              <a:rPr lang="zh-CN" altLang="en-US" sz="2000" dirty="0"/>
              <a:t>申请增加</a:t>
            </a:r>
            <a:r>
              <a:rPr lang="en-US" altLang="zh-CN" sz="2000" dirty="0"/>
              <a:t>heap</a:t>
            </a:r>
            <a:r>
              <a:rPr lang="zh-CN" altLang="en-US" sz="2000" dirty="0"/>
              <a:t>空间</a:t>
            </a:r>
            <a:endParaRPr lang="en-US" altLang="zh-CN" sz="2000" dirty="0"/>
          </a:p>
          <a:p>
            <a:pPr>
              <a:lnSpc>
                <a:spcPct val="150000"/>
              </a:lnSpc>
            </a:pPr>
            <a:r>
              <a:rPr lang="en-US" altLang="zh-CN" sz="2000" dirty="0"/>
              <a:t>+ </a:t>
            </a:r>
            <a:r>
              <a:rPr lang="zh-CN" altLang="en-US" sz="2000" dirty="0"/>
              <a:t>维护进程 </a:t>
            </a:r>
            <a:r>
              <a:rPr lang="en-US" altLang="zh-CN" sz="2000" dirty="0" err="1"/>
              <a:t>heap_top</a:t>
            </a:r>
            <a:endParaRPr lang="en-US" altLang="zh-CN" sz="2000" dirty="0"/>
          </a:p>
        </p:txBody>
      </p:sp>
      <p:pic>
        <p:nvPicPr>
          <p:cNvPr id="26" name="图片 25">
            <a:extLst>
              <a:ext uri="{FF2B5EF4-FFF2-40B4-BE49-F238E27FC236}">
                <a16:creationId xmlns:a16="http://schemas.microsoft.com/office/drawing/2014/main" id="{3502B42D-6F6B-2204-2743-C40A8F853D68}"/>
              </a:ext>
            </a:extLst>
          </p:cNvPr>
          <p:cNvPicPr>
            <a:picLocks noChangeAspect="1"/>
          </p:cNvPicPr>
          <p:nvPr/>
        </p:nvPicPr>
        <p:blipFill>
          <a:blip r:embed="rId3"/>
          <a:stretch>
            <a:fillRect/>
          </a:stretch>
        </p:blipFill>
        <p:spPr>
          <a:xfrm>
            <a:off x="6802617" y="1909867"/>
            <a:ext cx="4115374" cy="1790950"/>
          </a:xfrm>
          <a:prstGeom prst="rect">
            <a:avLst/>
          </a:prstGeom>
        </p:spPr>
      </p:pic>
      <p:sp>
        <p:nvSpPr>
          <p:cNvPr id="27" name="矩形: 圆角 26">
            <a:extLst>
              <a:ext uri="{FF2B5EF4-FFF2-40B4-BE49-F238E27FC236}">
                <a16:creationId xmlns:a16="http://schemas.microsoft.com/office/drawing/2014/main" id="{82C43968-D37A-B718-6A75-3D6923A05A5E}"/>
              </a:ext>
            </a:extLst>
          </p:cNvPr>
          <p:cNvSpPr/>
          <p:nvPr/>
        </p:nvSpPr>
        <p:spPr>
          <a:xfrm>
            <a:off x="6255276" y="3874380"/>
            <a:ext cx="5234245" cy="283366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457200" indent="-457200">
              <a:lnSpc>
                <a:spcPct val="150000"/>
              </a:lnSpc>
              <a:buAutoNum type="arabicPeriod"/>
            </a:pPr>
            <a:r>
              <a:rPr lang="zh-CN" altLang="en-US" sz="2000" dirty="0"/>
              <a:t>维护一个全局的 </a:t>
            </a:r>
            <a:r>
              <a:rPr lang="en-US" altLang="zh-CN" sz="2000" dirty="0" err="1"/>
              <a:t>mmap_region</a:t>
            </a:r>
            <a:r>
              <a:rPr lang="en-US" altLang="zh-CN" sz="2000" dirty="0"/>
              <a:t> </a:t>
            </a:r>
            <a:r>
              <a:rPr lang="zh-CN" altLang="en-US" sz="2000" dirty="0"/>
              <a:t>仓库，提供</a:t>
            </a:r>
            <a:r>
              <a:rPr lang="en-US" altLang="zh-CN" sz="2000" dirty="0" err="1"/>
              <a:t>mmap_region</a:t>
            </a:r>
            <a:r>
              <a:rPr lang="zh-CN" altLang="en-US" sz="2000" dirty="0"/>
              <a:t>申请和释放的接口</a:t>
            </a:r>
            <a:endParaRPr lang="en-US" altLang="zh-CN" sz="2000" dirty="0"/>
          </a:p>
          <a:p>
            <a:pPr marL="457200" indent="-457200">
              <a:lnSpc>
                <a:spcPct val="150000"/>
              </a:lnSpc>
              <a:buAutoNum type="arabicPeriod"/>
            </a:pPr>
            <a:r>
              <a:rPr lang="zh-CN" altLang="en-US" sz="2000" dirty="0"/>
              <a:t>进程记录自己</a:t>
            </a:r>
            <a:r>
              <a:rPr lang="en-US" altLang="zh-CN" sz="2000" dirty="0"/>
              <a:t>mmap</a:t>
            </a:r>
            <a:r>
              <a:rPr lang="zh-CN" altLang="en-US" sz="2000" dirty="0"/>
              <a:t>区域的第一个节点</a:t>
            </a:r>
            <a:endParaRPr lang="en-US" altLang="zh-CN" sz="2000" dirty="0"/>
          </a:p>
          <a:p>
            <a:pPr marL="457200" indent="-457200">
              <a:lnSpc>
                <a:spcPct val="150000"/>
              </a:lnSpc>
              <a:buAutoNum type="arabicPeriod"/>
            </a:pPr>
            <a:r>
              <a:rPr lang="zh-CN" altLang="en-US" sz="2000" dirty="0"/>
              <a:t>通过链式结构找到所有属于当前进程的</a:t>
            </a:r>
            <a:r>
              <a:rPr lang="en-US" altLang="zh-CN" sz="2000" dirty="0" err="1"/>
              <a:t>mmap_region</a:t>
            </a:r>
            <a:r>
              <a:rPr lang="zh-CN" altLang="en-US" sz="2000" dirty="0"/>
              <a:t>节点</a:t>
            </a:r>
            <a:endParaRPr lang="en-US" altLang="zh-CN" sz="2000" dirty="0"/>
          </a:p>
        </p:txBody>
      </p:sp>
    </p:spTree>
    <p:extLst>
      <p:ext uri="{BB962C8B-B14F-4D97-AF65-F5344CB8AC3E}">
        <p14:creationId xmlns:p14="http://schemas.microsoft.com/office/powerpoint/2010/main" val="12033846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500"/>
                                        <p:tgtEl>
                                          <p:spTgt spid="10"/>
                                        </p:tgtEl>
                                      </p:cBhvr>
                                    </p:animEffect>
                                  </p:childTnLst>
                                </p:cTn>
                              </p:par>
                              <p:par>
                                <p:cTn id="29" presetID="10" presetClass="entr" presetSubtype="0" fill="hold" nodeType="with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par>
                                <p:cTn id="32" presetID="10" presetClass="entr" presetSubtype="0" fill="hold" nodeType="with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fade">
                                      <p:cBhvr>
                                        <p:cTn id="34" dur="500"/>
                                        <p:tgtEl>
                                          <p:spTgt spid="12"/>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500"/>
                                        <p:tgtEl>
                                          <p:spTgt spid="13"/>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fade">
                                      <p:cBhvr>
                                        <p:cTn id="40" dur="500"/>
                                        <p:tgtEl>
                                          <p:spTgt spid="14"/>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fade">
                                      <p:cBhvr>
                                        <p:cTn id="43" dur="500"/>
                                        <p:tgtEl>
                                          <p:spTgt spid="16"/>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8"/>
                                        </p:tgtEl>
                                        <p:attrNameLst>
                                          <p:attrName>style.visibility</p:attrName>
                                        </p:attrNameLst>
                                      </p:cBhvr>
                                      <p:to>
                                        <p:strVal val="visible"/>
                                      </p:to>
                                    </p:set>
                                    <p:animEffect transition="in" filter="fade">
                                      <p:cBhvr>
                                        <p:cTn id="46" dur="500"/>
                                        <p:tgtEl>
                                          <p:spTgt spid="18"/>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20"/>
                                        </p:tgtEl>
                                        <p:attrNameLst>
                                          <p:attrName>style.visibility</p:attrName>
                                        </p:attrNameLst>
                                      </p:cBhvr>
                                      <p:to>
                                        <p:strVal val="visible"/>
                                      </p:to>
                                    </p:set>
                                    <p:animEffect transition="in" filter="fade">
                                      <p:cBhvr>
                                        <p:cTn id="49" dur="500"/>
                                        <p:tgtEl>
                                          <p:spTgt spid="20"/>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3"/>
                                        </p:tgtEl>
                                        <p:attrNameLst>
                                          <p:attrName>style.visibility</p:attrName>
                                        </p:attrNameLst>
                                      </p:cBhvr>
                                      <p:to>
                                        <p:strVal val="visible"/>
                                      </p:to>
                                    </p:set>
                                    <p:animEffect transition="in" filter="fade">
                                      <p:cBhvr>
                                        <p:cTn id="52" dur="500"/>
                                        <p:tgtEl>
                                          <p:spTgt spid="23"/>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24"/>
                                        </p:tgtEl>
                                        <p:attrNameLst>
                                          <p:attrName>style.visibility</p:attrName>
                                        </p:attrNameLst>
                                      </p:cBhvr>
                                      <p:to>
                                        <p:strVal val="visible"/>
                                      </p:to>
                                    </p:set>
                                    <p:animEffect transition="in" filter="fade">
                                      <p:cBhvr>
                                        <p:cTn id="55" dur="500"/>
                                        <p:tgtEl>
                                          <p:spTgt spid="24"/>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21"/>
                                        </p:tgtEl>
                                        <p:attrNameLst>
                                          <p:attrName>style.visibility</p:attrName>
                                        </p:attrNameLst>
                                      </p:cBhvr>
                                      <p:to>
                                        <p:strVal val="visible"/>
                                      </p:to>
                                    </p:set>
                                    <p:animEffect transition="in" filter="fade">
                                      <p:cBhvr>
                                        <p:cTn id="60" dur="500"/>
                                        <p:tgtEl>
                                          <p:spTgt spid="21"/>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5"/>
                                        </p:tgtEl>
                                        <p:attrNameLst>
                                          <p:attrName>style.visibility</p:attrName>
                                        </p:attrNameLst>
                                      </p:cBhvr>
                                      <p:to>
                                        <p:strVal val="visible"/>
                                      </p:to>
                                    </p:set>
                                    <p:animEffect transition="in" filter="fade">
                                      <p:cBhvr>
                                        <p:cTn id="65" dur="500"/>
                                        <p:tgtEl>
                                          <p:spTgt spid="5"/>
                                        </p:tgtEl>
                                      </p:cBhvr>
                                    </p:animEffect>
                                  </p:childTnLst>
                                </p:cTn>
                              </p:par>
                              <p:par>
                                <p:cTn id="66" presetID="10" presetClass="entr" presetSubtype="0" fill="hold" nodeType="withEffect">
                                  <p:stCondLst>
                                    <p:cond delay="0"/>
                                  </p:stCondLst>
                                  <p:childTnLst>
                                    <p:set>
                                      <p:cBhvr>
                                        <p:cTn id="67" dur="1" fill="hold">
                                          <p:stCondLst>
                                            <p:cond delay="0"/>
                                          </p:stCondLst>
                                        </p:cTn>
                                        <p:tgtEl>
                                          <p:spTgt spid="26"/>
                                        </p:tgtEl>
                                        <p:attrNameLst>
                                          <p:attrName>style.visibility</p:attrName>
                                        </p:attrNameLst>
                                      </p:cBhvr>
                                      <p:to>
                                        <p:strVal val="visible"/>
                                      </p:to>
                                    </p:set>
                                    <p:animEffect transition="in" filter="fade">
                                      <p:cBhvr>
                                        <p:cTn id="68" dur="500"/>
                                        <p:tgtEl>
                                          <p:spTgt spid="26"/>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27"/>
                                        </p:tgtEl>
                                        <p:attrNameLst>
                                          <p:attrName>style.visibility</p:attrName>
                                        </p:attrNameLst>
                                      </p:cBhvr>
                                      <p:to>
                                        <p:strVal val="visible"/>
                                      </p:to>
                                    </p:set>
                                    <p:animEffect transition="in" filter="fade">
                                      <p:cBhvr>
                                        <p:cTn id="71"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4" grpId="0" animBg="1"/>
      <p:bldP spid="5" grpId="0" animBg="1"/>
      <p:bldP spid="3" grpId="0" animBg="1"/>
      <p:bldP spid="6" grpId="0" animBg="1"/>
      <p:bldP spid="7" grpId="0" animBg="1"/>
      <p:bldP spid="8" grpId="0" animBg="1"/>
      <p:bldP spid="9" grpId="0" animBg="1"/>
      <p:bldP spid="10" grpId="0" animBg="1"/>
      <p:bldP spid="13" grpId="0"/>
      <p:bldP spid="14" grpId="0"/>
      <p:bldP spid="16" grpId="0" animBg="1"/>
      <p:bldP spid="18" grpId="0" animBg="1"/>
      <p:bldP spid="20" grpId="0" animBg="1"/>
      <p:bldP spid="23" grpId="0" animBg="1"/>
      <p:bldP spid="24" grpId="0" animBg="1"/>
      <p:bldP spid="27"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5F30E8-110D-2742-5902-B84E59AD4864}"/>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22E3B388-D7AF-250E-1B65-2A5861A0288B}"/>
              </a:ext>
            </a:extLst>
          </p:cNvPr>
          <p:cNvSpPr>
            <a:spLocks noGrp="1"/>
          </p:cNvSpPr>
          <p:nvPr>
            <p:ph type="ctrTitle"/>
          </p:nvPr>
        </p:nvSpPr>
        <p:spPr>
          <a:xfrm>
            <a:off x="143934" y="16933"/>
            <a:ext cx="8085666" cy="795867"/>
          </a:xfrm>
        </p:spPr>
        <p:txBody>
          <a:bodyPr>
            <a:noAutofit/>
          </a:bodyPr>
          <a:lstStyle/>
          <a:p>
            <a:pPr algn="l">
              <a:lnSpc>
                <a:spcPct val="150000"/>
              </a:lnSpc>
            </a:pPr>
            <a:r>
              <a:rPr lang="zh-CN" altLang="en-US" sz="4000" dirty="0">
                <a:latin typeface="黑体" panose="02010609060101010101" pitchFamily="49" charset="-122"/>
                <a:ea typeface="黑体" panose="02010609060101010101" pitchFamily="49" charset="-122"/>
              </a:rPr>
              <a:t>三、内核实现</a:t>
            </a:r>
            <a:r>
              <a:rPr lang="en-US" altLang="zh-CN" sz="4000" dirty="0">
                <a:latin typeface="黑体" panose="02010609060101010101" pitchFamily="49" charset="-122"/>
                <a:ea typeface="黑体" panose="02010609060101010101" pitchFamily="49" charset="-122"/>
              </a:rPr>
              <a:t>-6:</a:t>
            </a:r>
            <a:r>
              <a:rPr lang="zh-CN" altLang="en-US" sz="4000" dirty="0">
                <a:latin typeface="黑体" panose="02010609060101010101" pitchFamily="49" charset="-122"/>
                <a:ea typeface="黑体" panose="02010609060101010101" pitchFamily="49" charset="-122"/>
              </a:rPr>
              <a:t>从单进程到多进程</a:t>
            </a:r>
          </a:p>
        </p:txBody>
      </p:sp>
      <p:sp>
        <p:nvSpPr>
          <p:cNvPr id="4" name="矩形 3">
            <a:extLst>
              <a:ext uri="{FF2B5EF4-FFF2-40B4-BE49-F238E27FC236}">
                <a16:creationId xmlns:a16="http://schemas.microsoft.com/office/drawing/2014/main" id="{D64673F5-95DE-073A-D651-160B3C7F95EE}"/>
              </a:ext>
            </a:extLst>
          </p:cNvPr>
          <p:cNvSpPr/>
          <p:nvPr/>
        </p:nvSpPr>
        <p:spPr>
          <a:xfrm>
            <a:off x="454701" y="1698736"/>
            <a:ext cx="5116021" cy="927024"/>
          </a:xfrm>
          <a:prstGeom prst="rect">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dirty="0"/>
              <a:t>问题</a:t>
            </a:r>
            <a:r>
              <a:rPr lang="en-US" altLang="zh-CN" sz="2400" dirty="0"/>
              <a:t>1</a:t>
            </a:r>
            <a:r>
              <a:rPr lang="zh-CN" altLang="en-US" sz="2400" dirty="0"/>
              <a:t>：进程生命周期（</a:t>
            </a:r>
            <a:r>
              <a:rPr lang="en-US" altLang="zh-CN" sz="2400" dirty="0"/>
              <a:t>1)</a:t>
            </a:r>
          </a:p>
          <a:p>
            <a:pPr algn="ctr"/>
            <a:r>
              <a:rPr lang="en-US" altLang="zh-CN" sz="2400" dirty="0"/>
              <a:t>fork + exit + wait</a:t>
            </a:r>
          </a:p>
        </p:txBody>
      </p:sp>
      <p:sp>
        <p:nvSpPr>
          <p:cNvPr id="5" name="矩形 4">
            <a:extLst>
              <a:ext uri="{FF2B5EF4-FFF2-40B4-BE49-F238E27FC236}">
                <a16:creationId xmlns:a16="http://schemas.microsoft.com/office/drawing/2014/main" id="{4697E9BC-46E8-5F10-E468-BAA14D0251CC}"/>
              </a:ext>
            </a:extLst>
          </p:cNvPr>
          <p:cNvSpPr/>
          <p:nvPr/>
        </p:nvSpPr>
        <p:spPr>
          <a:xfrm>
            <a:off x="6333593" y="3110906"/>
            <a:ext cx="5694862" cy="927025"/>
          </a:xfrm>
          <a:prstGeom prst="rect">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dirty="0"/>
              <a:t>问题</a:t>
            </a:r>
            <a:r>
              <a:rPr lang="en-US" altLang="zh-CN" sz="2400" dirty="0"/>
              <a:t>2</a:t>
            </a:r>
            <a:r>
              <a:rPr lang="zh-CN" altLang="en-US" sz="2400" dirty="0"/>
              <a:t>：进程生命周期（</a:t>
            </a:r>
            <a:r>
              <a:rPr lang="en-US" altLang="zh-CN" sz="2400" dirty="0"/>
              <a:t>2</a:t>
            </a:r>
            <a:r>
              <a:rPr lang="zh-CN" altLang="en-US" sz="2400" dirty="0"/>
              <a:t>）</a:t>
            </a:r>
            <a:endParaRPr lang="en-US" altLang="zh-CN" sz="2400" dirty="0"/>
          </a:p>
          <a:p>
            <a:pPr algn="ctr"/>
            <a:r>
              <a:rPr lang="en-US" altLang="zh-CN" sz="2400" dirty="0"/>
              <a:t>sleep + wakeup</a:t>
            </a:r>
            <a:endParaRPr lang="zh-CN" altLang="en-US" sz="2400" dirty="0"/>
          </a:p>
        </p:txBody>
      </p:sp>
      <p:sp>
        <p:nvSpPr>
          <p:cNvPr id="6" name="文本框 5">
            <a:extLst>
              <a:ext uri="{FF2B5EF4-FFF2-40B4-BE49-F238E27FC236}">
                <a16:creationId xmlns:a16="http://schemas.microsoft.com/office/drawing/2014/main" id="{C1C62FB1-723E-F2A3-8BF7-5B599E379726}"/>
              </a:ext>
            </a:extLst>
          </p:cNvPr>
          <p:cNvSpPr txBox="1"/>
          <p:nvPr/>
        </p:nvSpPr>
        <p:spPr>
          <a:xfrm>
            <a:off x="367608" y="970170"/>
            <a:ext cx="6055360" cy="461665"/>
          </a:xfrm>
          <a:prstGeom prst="rect">
            <a:avLst/>
          </a:prstGeom>
          <a:noFill/>
        </p:spPr>
        <p:txBody>
          <a:bodyPr wrap="square" rtlCol="0">
            <a:spAutoFit/>
          </a:bodyPr>
          <a:lstStyle/>
          <a:p>
            <a:r>
              <a:rPr lang="zh-CN" altLang="en-US" sz="2400" dirty="0"/>
              <a:t>主要涉及的</a:t>
            </a:r>
            <a:r>
              <a:rPr lang="en-US" altLang="zh-CN" sz="2400" dirty="0"/>
              <a:t>xv6</a:t>
            </a:r>
            <a:r>
              <a:rPr lang="zh-CN" altLang="en-US" sz="2400" dirty="0"/>
              <a:t>源文件：</a:t>
            </a:r>
            <a:r>
              <a:rPr lang="en-US" altLang="zh-CN" sz="2400" dirty="0" err="1"/>
              <a:t>proc.c</a:t>
            </a:r>
            <a:r>
              <a:rPr lang="zh-CN" altLang="en-US" sz="2400" dirty="0"/>
              <a:t>、</a:t>
            </a:r>
            <a:r>
              <a:rPr lang="en-US" altLang="zh-CN" sz="2400" dirty="0" err="1"/>
              <a:t>sleeplock.c</a:t>
            </a:r>
            <a:endParaRPr lang="zh-CN" altLang="en-US" sz="2400" dirty="0"/>
          </a:p>
        </p:txBody>
      </p:sp>
      <p:sp>
        <p:nvSpPr>
          <p:cNvPr id="9" name="椭圆 8">
            <a:extLst>
              <a:ext uri="{FF2B5EF4-FFF2-40B4-BE49-F238E27FC236}">
                <a16:creationId xmlns:a16="http://schemas.microsoft.com/office/drawing/2014/main" id="{1335A757-A0DE-153D-399A-FB206C7258C7}"/>
              </a:ext>
            </a:extLst>
          </p:cNvPr>
          <p:cNvSpPr/>
          <p:nvPr/>
        </p:nvSpPr>
        <p:spPr>
          <a:xfrm>
            <a:off x="6470592" y="909991"/>
            <a:ext cx="1507150" cy="76919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unused</a:t>
            </a:r>
            <a:endParaRPr lang="zh-CN" altLang="en-US" dirty="0"/>
          </a:p>
        </p:txBody>
      </p:sp>
      <p:sp>
        <p:nvSpPr>
          <p:cNvPr id="10" name="椭圆 9">
            <a:extLst>
              <a:ext uri="{FF2B5EF4-FFF2-40B4-BE49-F238E27FC236}">
                <a16:creationId xmlns:a16="http://schemas.microsoft.com/office/drawing/2014/main" id="{03DF2C5B-55CA-FE80-6694-B832BD4F7D9F}"/>
              </a:ext>
            </a:extLst>
          </p:cNvPr>
          <p:cNvSpPr/>
          <p:nvPr/>
        </p:nvSpPr>
        <p:spPr>
          <a:xfrm>
            <a:off x="8427449" y="909991"/>
            <a:ext cx="1507150" cy="76919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runnable</a:t>
            </a:r>
            <a:endParaRPr lang="zh-CN" altLang="en-US" dirty="0"/>
          </a:p>
        </p:txBody>
      </p:sp>
      <p:sp>
        <p:nvSpPr>
          <p:cNvPr id="11" name="椭圆 10">
            <a:extLst>
              <a:ext uri="{FF2B5EF4-FFF2-40B4-BE49-F238E27FC236}">
                <a16:creationId xmlns:a16="http://schemas.microsoft.com/office/drawing/2014/main" id="{481CF33D-4330-1E71-D2D6-370802FF1F64}"/>
              </a:ext>
            </a:extLst>
          </p:cNvPr>
          <p:cNvSpPr/>
          <p:nvPr/>
        </p:nvSpPr>
        <p:spPr>
          <a:xfrm>
            <a:off x="6470592" y="2050871"/>
            <a:ext cx="1507150" cy="76919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zombie</a:t>
            </a:r>
            <a:endParaRPr lang="zh-CN" altLang="en-US" dirty="0"/>
          </a:p>
        </p:txBody>
      </p:sp>
      <p:sp>
        <p:nvSpPr>
          <p:cNvPr id="12" name="椭圆 11">
            <a:extLst>
              <a:ext uri="{FF2B5EF4-FFF2-40B4-BE49-F238E27FC236}">
                <a16:creationId xmlns:a16="http://schemas.microsoft.com/office/drawing/2014/main" id="{3084D40F-429D-63CF-67B3-C2B2E5FA6FBF}"/>
              </a:ext>
            </a:extLst>
          </p:cNvPr>
          <p:cNvSpPr/>
          <p:nvPr/>
        </p:nvSpPr>
        <p:spPr>
          <a:xfrm>
            <a:off x="8427449" y="2050871"/>
            <a:ext cx="1507150" cy="76919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running</a:t>
            </a:r>
            <a:endParaRPr lang="zh-CN" altLang="en-US" dirty="0"/>
          </a:p>
        </p:txBody>
      </p:sp>
      <p:cxnSp>
        <p:nvCxnSpPr>
          <p:cNvPr id="14" name="直接箭头连接符 13">
            <a:extLst>
              <a:ext uri="{FF2B5EF4-FFF2-40B4-BE49-F238E27FC236}">
                <a16:creationId xmlns:a16="http://schemas.microsoft.com/office/drawing/2014/main" id="{971F985B-48E8-BD9B-A654-6AC099B42BAF}"/>
              </a:ext>
            </a:extLst>
          </p:cNvPr>
          <p:cNvCxnSpPr>
            <a:cxnSpLocks/>
          </p:cNvCxnSpPr>
          <p:nvPr/>
        </p:nvCxnSpPr>
        <p:spPr>
          <a:xfrm>
            <a:off x="8025366" y="1294590"/>
            <a:ext cx="35445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a:extLst>
              <a:ext uri="{FF2B5EF4-FFF2-40B4-BE49-F238E27FC236}">
                <a16:creationId xmlns:a16="http://schemas.microsoft.com/office/drawing/2014/main" id="{7679609D-2F0A-9B74-8947-4788B3CA321D}"/>
              </a:ext>
            </a:extLst>
          </p:cNvPr>
          <p:cNvCxnSpPr>
            <a:cxnSpLocks/>
          </p:cNvCxnSpPr>
          <p:nvPr/>
        </p:nvCxnSpPr>
        <p:spPr>
          <a:xfrm>
            <a:off x="9023908" y="1698736"/>
            <a:ext cx="0" cy="3378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a:extLst>
              <a:ext uri="{FF2B5EF4-FFF2-40B4-BE49-F238E27FC236}">
                <a16:creationId xmlns:a16="http://schemas.microsoft.com/office/drawing/2014/main" id="{5223C5E2-831C-CFA1-1435-927758DD001E}"/>
              </a:ext>
            </a:extLst>
          </p:cNvPr>
          <p:cNvCxnSpPr>
            <a:cxnSpLocks/>
          </p:cNvCxnSpPr>
          <p:nvPr/>
        </p:nvCxnSpPr>
        <p:spPr>
          <a:xfrm flipV="1">
            <a:off x="9312767" y="1679190"/>
            <a:ext cx="0" cy="3451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BDD92532-8E46-6F19-2E5B-7A5637D0CECA}"/>
              </a:ext>
            </a:extLst>
          </p:cNvPr>
          <p:cNvCxnSpPr>
            <a:cxnSpLocks/>
          </p:cNvCxnSpPr>
          <p:nvPr/>
        </p:nvCxnSpPr>
        <p:spPr>
          <a:xfrm flipH="1">
            <a:off x="8012770" y="2435470"/>
            <a:ext cx="367055" cy="3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a:extLst>
              <a:ext uri="{FF2B5EF4-FFF2-40B4-BE49-F238E27FC236}">
                <a16:creationId xmlns:a16="http://schemas.microsoft.com/office/drawing/2014/main" id="{3C608A64-20F3-1511-F150-8F134B3A7172}"/>
              </a:ext>
            </a:extLst>
          </p:cNvPr>
          <p:cNvCxnSpPr>
            <a:cxnSpLocks/>
          </p:cNvCxnSpPr>
          <p:nvPr/>
        </p:nvCxnSpPr>
        <p:spPr>
          <a:xfrm flipV="1">
            <a:off x="7224167" y="1679189"/>
            <a:ext cx="0" cy="3451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4" name="图片 33">
            <a:extLst>
              <a:ext uri="{FF2B5EF4-FFF2-40B4-BE49-F238E27FC236}">
                <a16:creationId xmlns:a16="http://schemas.microsoft.com/office/drawing/2014/main" id="{C17BE86A-818B-222D-6FB3-5BC9F568AC93}"/>
              </a:ext>
            </a:extLst>
          </p:cNvPr>
          <p:cNvPicPr>
            <a:picLocks noChangeAspect="1"/>
          </p:cNvPicPr>
          <p:nvPr/>
        </p:nvPicPr>
        <p:blipFill>
          <a:blip r:embed="rId3"/>
          <a:stretch>
            <a:fillRect/>
          </a:stretch>
        </p:blipFill>
        <p:spPr>
          <a:xfrm>
            <a:off x="242503" y="2892661"/>
            <a:ext cx="3652823" cy="3368417"/>
          </a:xfrm>
          <a:prstGeom prst="rect">
            <a:avLst/>
          </a:prstGeom>
        </p:spPr>
      </p:pic>
      <p:sp>
        <p:nvSpPr>
          <p:cNvPr id="37" name="椭圆 36">
            <a:extLst>
              <a:ext uri="{FF2B5EF4-FFF2-40B4-BE49-F238E27FC236}">
                <a16:creationId xmlns:a16="http://schemas.microsoft.com/office/drawing/2014/main" id="{93EBCEE2-44B8-AE9E-A4EF-391B54A2E167}"/>
              </a:ext>
            </a:extLst>
          </p:cNvPr>
          <p:cNvSpPr/>
          <p:nvPr/>
        </p:nvSpPr>
        <p:spPr>
          <a:xfrm>
            <a:off x="10070074" y="1498327"/>
            <a:ext cx="1507150" cy="76919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sleeping</a:t>
            </a:r>
            <a:endParaRPr lang="zh-CN" altLang="en-US" dirty="0"/>
          </a:p>
        </p:txBody>
      </p:sp>
      <p:cxnSp>
        <p:nvCxnSpPr>
          <p:cNvPr id="38" name="直接箭头连接符 37">
            <a:extLst>
              <a:ext uri="{FF2B5EF4-FFF2-40B4-BE49-F238E27FC236}">
                <a16:creationId xmlns:a16="http://schemas.microsoft.com/office/drawing/2014/main" id="{B67F372D-7A51-09A9-EFD8-6E31AE9886D7}"/>
              </a:ext>
            </a:extLst>
          </p:cNvPr>
          <p:cNvCxnSpPr>
            <a:cxnSpLocks/>
          </p:cNvCxnSpPr>
          <p:nvPr/>
        </p:nvCxnSpPr>
        <p:spPr>
          <a:xfrm flipV="1">
            <a:off x="9982223" y="2252280"/>
            <a:ext cx="315071" cy="2167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a:extLst>
              <a:ext uri="{FF2B5EF4-FFF2-40B4-BE49-F238E27FC236}">
                <a16:creationId xmlns:a16="http://schemas.microsoft.com/office/drawing/2014/main" id="{FDD5ADDA-AC4A-9169-809C-14158EF7BD5C}"/>
              </a:ext>
            </a:extLst>
          </p:cNvPr>
          <p:cNvCxnSpPr>
            <a:cxnSpLocks/>
          </p:cNvCxnSpPr>
          <p:nvPr/>
        </p:nvCxnSpPr>
        <p:spPr>
          <a:xfrm flipH="1" flipV="1">
            <a:off x="9982223" y="1267778"/>
            <a:ext cx="402083" cy="2153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8" name="矩形: 圆角 47">
            <a:extLst>
              <a:ext uri="{FF2B5EF4-FFF2-40B4-BE49-F238E27FC236}">
                <a16:creationId xmlns:a16="http://schemas.microsoft.com/office/drawing/2014/main" id="{D9698D4B-B34F-EA9C-885D-DCCA08E22662}"/>
              </a:ext>
            </a:extLst>
          </p:cNvPr>
          <p:cNvSpPr/>
          <p:nvPr/>
        </p:nvSpPr>
        <p:spPr>
          <a:xfrm>
            <a:off x="6333593" y="4271385"/>
            <a:ext cx="5694862" cy="239652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50000"/>
              </a:lnSpc>
            </a:pPr>
            <a:r>
              <a:rPr lang="zh-CN" altLang="en-US" sz="2000" dirty="0"/>
              <a:t>当进程获取某种资源但是失败时的三种做法：</a:t>
            </a:r>
            <a:endParaRPr lang="en-US" altLang="zh-CN" sz="2000" dirty="0"/>
          </a:p>
          <a:p>
            <a:pPr marL="457200" indent="-457200">
              <a:lnSpc>
                <a:spcPct val="150000"/>
              </a:lnSpc>
              <a:buFont typeface="+mj-lt"/>
              <a:buAutoNum type="arabicPeriod"/>
            </a:pPr>
            <a:r>
              <a:rPr lang="zh-CN" altLang="en-US" sz="2000" dirty="0"/>
              <a:t>循环检查，直到获取这种资源</a:t>
            </a:r>
            <a:endParaRPr lang="en-US" altLang="zh-CN" sz="2000" dirty="0"/>
          </a:p>
          <a:p>
            <a:pPr marL="457200" indent="-457200">
              <a:lnSpc>
                <a:spcPct val="150000"/>
              </a:lnSpc>
              <a:buFont typeface="+mj-lt"/>
              <a:buAutoNum type="arabicPeriod"/>
            </a:pPr>
            <a:r>
              <a:rPr lang="zh-CN" altLang="en-US" sz="2000" dirty="0"/>
              <a:t>循环检测，失败则让出</a:t>
            </a:r>
            <a:r>
              <a:rPr lang="en-US" altLang="zh-CN" sz="2000" dirty="0"/>
              <a:t>CPU</a:t>
            </a:r>
            <a:r>
              <a:rPr lang="zh-CN" altLang="en-US" sz="2000" dirty="0"/>
              <a:t>进入</a:t>
            </a:r>
            <a:r>
              <a:rPr lang="en-US" altLang="zh-CN" sz="2000" dirty="0"/>
              <a:t>RUNNABLE</a:t>
            </a:r>
          </a:p>
          <a:p>
            <a:pPr marL="457200" indent="-457200">
              <a:lnSpc>
                <a:spcPct val="150000"/>
              </a:lnSpc>
              <a:buFont typeface="+mj-lt"/>
              <a:buAutoNum type="arabicPeriod"/>
            </a:pPr>
            <a:r>
              <a:rPr lang="zh-CN" altLang="en-US" sz="2000" dirty="0"/>
              <a:t>进入睡眠状态，标记自己在等待哪种资源</a:t>
            </a:r>
            <a:endParaRPr lang="en-US" altLang="zh-CN" sz="2000" dirty="0"/>
          </a:p>
        </p:txBody>
      </p:sp>
      <p:sp>
        <p:nvSpPr>
          <p:cNvPr id="49" name="箭头: 下 48">
            <a:extLst>
              <a:ext uri="{FF2B5EF4-FFF2-40B4-BE49-F238E27FC236}">
                <a16:creationId xmlns:a16="http://schemas.microsoft.com/office/drawing/2014/main" id="{D269D625-BD3E-8A3F-8F36-FA0174B8DACF}"/>
              </a:ext>
            </a:extLst>
          </p:cNvPr>
          <p:cNvSpPr/>
          <p:nvPr/>
        </p:nvSpPr>
        <p:spPr>
          <a:xfrm>
            <a:off x="4762445" y="3018038"/>
            <a:ext cx="365760" cy="2701117"/>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1" name="箭头: 直角上 50">
            <a:extLst>
              <a:ext uri="{FF2B5EF4-FFF2-40B4-BE49-F238E27FC236}">
                <a16:creationId xmlns:a16="http://schemas.microsoft.com/office/drawing/2014/main" id="{AAC75A2C-A99F-CE04-91CE-1366E243FEE8}"/>
              </a:ext>
            </a:extLst>
          </p:cNvPr>
          <p:cNvSpPr/>
          <p:nvPr/>
        </p:nvSpPr>
        <p:spPr>
          <a:xfrm rot="10800000">
            <a:off x="4187671" y="3787711"/>
            <a:ext cx="662573" cy="1081125"/>
          </a:xfrm>
          <a:prstGeom prst="bentUpArrow">
            <a:avLst>
              <a:gd name="adj1" fmla="val 25000"/>
              <a:gd name="adj2" fmla="val 25791"/>
              <a:gd name="adj3" fmla="val 250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文本框 51">
            <a:extLst>
              <a:ext uri="{FF2B5EF4-FFF2-40B4-BE49-F238E27FC236}">
                <a16:creationId xmlns:a16="http://schemas.microsoft.com/office/drawing/2014/main" id="{41F5FA63-622B-AB58-48BD-8192BEA06DA6}"/>
              </a:ext>
            </a:extLst>
          </p:cNvPr>
          <p:cNvSpPr txBox="1"/>
          <p:nvPr/>
        </p:nvSpPr>
        <p:spPr>
          <a:xfrm>
            <a:off x="5326723" y="3656064"/>
            <a:ext cx="575670" cy="369332"/>
          </a:xfrm>
          <a:prstGeom prst="rect">
            <a:avLst/>
          </a:prstGeom>
          <a:noFill/>
        </p:spPr>
        <p:txBody>
          <a:bodyPr wrap="square" rtlCol="0">
            <a:spAutoFit/>
          </a:bodyPr>
          <a:lstStyle/>
          <a:p>
            <a:r>
              <a:rPr lang="en-US" altLang="zh-CN" dirty="0"/>
              <a:t>fork</a:t>
            </a:r>
            <a:endParaRPr lang="zh-CN" altLang="en-US" dirty="0"/>
          </a:p>
        </p:txBody>
      </p:sp>
      <p:cxnSp>
        <p:nvCxnSpPr>
          <p:cNvPr id="54" name="直接箭头连接符 53">
            <a:extLst>
              <a:ext uri="{FF2B5EF4-FFF2-40B4-BE49-F238E27FC236}">
                <a16:creationId xmlns:a16="http://schemas.microsoft.com/office/drawing/2014/main" id="{ACBC5400-7A02-3B48-1E17-F707D20D09C1}"/>
              </a:ext>
            </a:extLst>
          </p:cNvPr>
          <p:cNvCxnSpPr>
            <a:cxnSpLocks/>
          </p:cNvCxnSpPr>
          <p:nvPr/>
        </p:nvCxnSpPr>
        <p:spPr>
          <a:xfrm>
            <a:off x="5073200" y="3869890"/>
            <a:ext cx="28768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6" name="文本框 55">
            <a:extLst>
              <a:ext uri="{FF2B5EF4-FFF2-40B4-BE49-F238E27FC236}">
                <a16:creationId xmlns:a16="http://schemas.microsoft.com/office/drawing/2014/main" id="{EBC15AA3-26DD-ED63-CAA0-31662AF7BAFC}"/>
              </a:ext>
            </a:extLst>
          </p:cNvPr>
          <p:cNvSpPr txBox="1"/>
          <p:nvPr/>
        </p:nvSpPr>
        <p:spPr>
          <a:xfrm>
            <a:off x="4064100" y="4884113"/>
            <a:ext cx="575670" cy="369332"/>
          </a:xfrm>
          <a:prstGeom prst="rect">
            <a:avLst/>
          </a:prstGeom>
          <a:noFill/>
        </p:spPr>
        <p:txBody>
          <a:bodyPr wrap="square" rtlCol="0">
            <a:spAutoFit/>
          </a:bodyPr>
          <a:lstStyle/>
          <a:p>
            <a:r>
              <a:rPr lang="en-US" altLang="zh-CN" dirty="0"/>
              <a:t>exit</a:t>
            </a:r>
            <a:endParaRPr lang="zh-CN" altLang="en-US" dirty="0"/>
          </a:p>
        </p:txBody>
      </p:sp>
      <p:sp>
        <p:nvSpPr>
          <p:cNvPr id="57" name="文本框 56">
            <a:extLst>
              <a:ext uri="{FF2B5EF4-FFF2-40B4-BE49-F238E27FC236}">
                <a16:creationId xmlns:a16="http://schemas.microsoft.com/office/drawing/2014/main" id="{B852DA83-2CC8-D5D2-1FB0-B6D4ECF35815}"/>
              </a:ext>
            </a:extLst>
          </p:cNvPr>
          <p:cNvSpPr txBox="1"/>
          <p:nvPr/>
        </p:nvSpPr>
        <p:spPr>
          <a:xfrm>
            <a:off x="5351161" y="4170290"/>
            <a:ext cx="650110" cy="369332"/>
          </a:xfrm>
          <a:prstGeom prst="rect">
            <a:avLst/>
          </a:prstGeom>
          <a:noFill/>
        </p:spPr>
        <p:txBody>
          <a:bodyPr wrap="square" rtlCol="0">
            <a:spAutoFit/>
          </a:bodyPr>
          <a:lstStyle/>
          <a:p>
            <a:r>
              <a:rPr lang="en-US" altLang="zh-CN" dirty="0"/>
              <a:t>wait</a:t>
            </a:r>
            <a:endParaRPr lang="zh-CN" altLang="en-US" dirty="0"/>
          </a:p>
        </p:txBody>
      </p:sp>
      <p:cxnSp>
        <p:nvCxnSpPr>
          <p:cNvPr id="58" name="直接箭头连接符 57">
            <a:extLst>
              <a:ext uri="{FF2B5EF4-FFF2-40B4-BE49-F238E27FC236}">
                <a16:creationId xmlns:a16="http://schemas.microsoft.com/office/drawing/2014/main" id="{CA628F1B-6EDF-8B19-EF30-77A88A6A14E5}"/>
              </a:ext>
            </a:extLst>
          </p:cNvPr>
          <p:cNvCxnSpPr>
            <a:cxnSpLocks/>
          </p:cNvCxnSpPr>
          <p:nvPr/>
        </p:nvCxnSpPr>
        <p:spPr>
          <a:xfrm flipV="1">
            <a:off x="4395529" y="4387995"/>
            <a:ext cx="440294" cy="4487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直接箭头连接符 60">
            <a:extLst>
              <a:ext uri="{FF2B5EF4-FFF2-40B4-BE49-F238E27FC236}">
                <a16:creationId xmlns:a16="http://schemas.microsoft.com/office/drawing/2014/main" id="{EF46FBD4-3F05-AFF4-2D44-B4C54AD338B3}"/>
              </a:ext>
            </a:extLst>
          </p:cNvPr>
          <p:cNvCxnSpPr>
            <a:cxnSpLocks/>
          </p:cNvCxnSpPr>
          <p:nvPr/>
        </p:nvCxnSpPr>
        <p:spPr>
          <a:xfrm>
            <a:off x="5073200" y="4387995"/>
            <a:ext cx="28768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77867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fade">
                                      <p:cBhvr>
                                        <p:cTn id="10" dur="500"/>
                                        <p:tgtEl>
                                          <p:spTgt spid="3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9"/>
                                        </p:tgtEl>
                                        <p:attrNameLst>
                                          <p:attrName>style.visibility</p:attrName>
                                        </p:attrNameLst>
                                      </p:cBhvr>
                                      <p:to>
                                        <p:strVal val="visible"/>
                                      </p:to>
                                    </p:set>
                                    <p:animEffect transition="in" filter="fade">
                                      <p:cBhvr>
                                        <p:cTn id="13" dur="500"/>
                                        <p:tgtEl>
                                          <p:spTgt spid="4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1"/>
                                        </p:tgtEl>
                                        <p:attrNameLst>
                                          <p:attrName>style.visibility</p:attrName>
                                        </p:attrNameLst>
                                      </p:cBhvr>
                                      <p:to>
                                        <p:strVal val="visible"/>
                                      </p:to>
                                    </p:set>
                                    <p:animEffect transition="in" filter="fade">
                                      <p:cBhvr>
                                        <p:cTn id="16" dur="500"/>
                                        <p:tgtEl>
                                          <p:spTgt spid="5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52"/>
                                        </p:tgtEl>
                                        <p:attrNameLst>
                                          <p:attrName>style.visibility</p:attrName>
                                        </p:attrNameLst>
                                      </p:cBhvr>
                                      <p:to>
                                        <p:strVal val="visible"/>
                                      </p:to>
                                    </p:set>
                                    <p:animEffect transition="in" filter="fade">
                                      <p:cBhvr>
                                        <p:cTn id="19" dur="500"/>
                                        <p:tgtEl>
                                          <p:spTgt spid="52"/>
                                        </p:tgtEl>
                                      </p:cBhvr>
                                    </p:animEffect>
                                  </p:childTnLst>
                                </p:cTn>
                              </p:par>
                              <p:par>
                                <p:cTn id="20" presetID="10" presetClass="entr" presetSubtype="0" fill="hold" nodeType="withEffect">
                                  <p:stCondLst>
                                    <p:cond delay="0"/>
                                  </p:stCondLst>
                                  <p:childTnLst>
                                    <p:set>
                                      <p:cBhvr>
                                        <p:cTn id="21" dur="1" fill="hold">
                                          <p:stCondLst>
                                            <p:cond delay="0"/>
                                          </p:stCondLst>
                                        </p:cTn>
                                        <p:tgtEl>
                                          <p:spTgt spid="54"/>
                                        </p:tgtEl>
                                        <p:attrNameLst>
                                          <p:attrName>style.visibility</p:attrName>
                                        </p:attrNameLst>
                                      </p:cBhvr>
                                      <p:to>
                                        <p:strVal val="visible"/>
                                      </p:to>
                                    </p:set>
                                    <p:animEffect transition="in" filter="fade">
                                      <p:cBhvr>
                                        <p:cTn id="22" dur="500"/>
                                        <p:tgtEl>
                                          <p:spTgt spid="54"/>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6"/>
                                        </p:tgtEl>
                                        <p:attrNameLst>
                                          <p:attrName>style.visibility</p:attrName>
                                        </p:attrNameLst>
                                      </p:cBhvr>
                                      <p:to>
                                        <p:strVal val="visible"/>
                                      </p:to>
                                    </p:set>
                                    <p:animEffect transition="in" filter="fade">
                                      <p:cBhvr>
                                        <p:cTn id="25" dur="500"/>
                                        <p:tgtEl>
                                          <p:spTgt spid="5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57"/>
                                        </p:tgtEl>
                                        <p:attrNameLst>
                                          <p:attrName>style.visibility</p:attrName>
                                        </p:attrNameLst>
                                      </p:cBhvr>
                                      <p:to>
                                        <p:strVal val="visible"/>
                                      </p:to>
                                    </p:set>
                                    <p:animEffect transition="in" filter="fade">
                                      <p:cBhvr>
                                        <p:cTn id="28" dur="500"/>
                                        <p:tgtEl>
                                          <p:spTgt spid="57"/>
                                        </p:tgtEl>
                                      </p:cBhvr>
                                    </p:animEffect>
                                  </p:childTnLst>
                                </p:cTn>
                              </p:par>
                              <p:par>
                                <p:cTn id="29" presetID="10" presetClass="entr" presetSubtype="0" fill="hold" nodeType="withEffect">
                                  <p:stCondLst>
                                    <p:cond delay="0"/>
                                  </p:stCondLst>
                                  <p:childTnLst>
                                    <p:set>
                                      <p:cBhvr>
                                        <p:cTn id="30" dur="1" fill="hold">
                                          <p:stCondLst>
                                            <p:cond delay="0"/>
                                          </p:stCondLst>
                                        </p:cTn>
                                        <p:tgtEl>
                                          <p:spTgt spid="58"/>
                                        </p:tgtEl>
                                        <p:attrNameLst>
                                          <p:attrName>style.visibility</p:attrName>
                                        </p:attrNameLst>
                                      </p:cBhvr>
                                      <p:to>
                                        <p:strVal val="visible"/>
                                      </p:to>
                                    </p:set>
                                    <p:animEffect transition="in" filter="fade">
                                      <p:cBhvr>
                                        <p:cTn id="31" dur="500"/>
                                        <p:tgtEl>
                                          <p:spTgt spid="58"/>
                                        </p:tgtEl>
                                      </p:cBhvr>
                                    </p:animEffect>
                                  </p:childTnLst>
                                </p:cTn>
                              </p:par>
                              <p:par>
                                <p:cTn id="32" presetID="10" presetClass="entr" presetSubtype="0" fill="hold" nodeType="withEffect">
                                  <p:stCondLst>
                                    <p:cond delay="0"/>
                                  </p:stCondLst>
                                  <p:childTnLst>
                                    <p:set>
                                      <p:cBhvr>
                                        <p:cTn id="33" dur="1" fill="hold">
                                          <p:stCondLst>
                                            <p:cond delay="0"/>
                                          </p:stCondLst>
                                        </p:cTn>
                                        <p:tgtEl>
                                          <p:spTgt spid="61"/>
                                        </p:tgtEl>
                                        <p:attrNameLst>
                                          <p:attrName>style.visibility</p:attrName>
                                        </p:attrNameLst>
                                      </p:cBhvr>
                                      <p:to>
                                        <p:strVal val="visible"/>
                                      </p:to>
                                    </p:set>
                                    <p:animEffect transition="in" filter="fade">
                                      <p:cBhvr>
                                        <p:cTn id="34" dur="500"/>
                                        <p:tgtEl>
                                          <p:spTgt spid="61"/>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9"/>
                                        </p:tgtEl>
                                        <p:attrNameLst>
                                          <p:attrName>style.visibility</p:attrName>
                                        </p:attrNameLst>
                                      </p:cBhvr>
                                      <p:to>
                                        <p:strVal val="visible"/>
                                      </p:to>
                                    </p:set>
                                    <p:animEffect transition="in" filter="fade">
                                      <p:cBhvr>
                                        <p:cTn id="39" dur="500"/>
                                        <p:tgtEl>
                                          <p:spTgt spid="9"/>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fade">
                                      <p:cBhvr>
                                        <p:cTn id="42" dur="500"/>
                                        <p:tgtEl>
                                          <p:spTgt spid="10"/>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1"/>
                                        </p:tgtEl>
                                        <p:attrNameLst>
                                          <p:attrName>style.visibility</p:attrName>
                                        </p:attrNameLst>
                                      </p:cBhvr>
                                      <p:to>
                                        <p:strVal val="visible"/>
                                      </p:to>
                                    </p:set>
                                    <p:animEffect transition="in" filter="fade">
                                      <p:cBhvr>
                                        <p:cTn id="45" dur="500"/>
                                        <p:tgtEl>
                                          <p:spTgt spid="11"/>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2"/>
                                        </p:tgtEl>
                                        <p:attrNameLst>
                                          <p:attrName>style.visibility</p:attrName>
                                        </p:attrNameLst>
                                      </p:cBhvr>
                                      <p:to>
                                        <p:strVal val="visible"/>
                                      </p:to>
                                    </p:set>
                                    <p:animEffect transition="in" filter="fade">
                                      <p:cBhvr>
                                        <p:cTn id="48" dur="500"/>
                                        <p:tgtEl>
                                          <p:spTgt spid="12"/>
                                        </p:tgtEl>
                                      </p:cBhvr>
                                    </p:animEffect>
                                  </p:childTnLst>
                                </p:cTn>
                              </p:par>
                              <p:par>
                                <p:cTn id="49" presetID="10" presetClass="entr" presetSubtype="0" fill="hold" nodeType="withEffect">
                                  <p:stCondLst>
                                    <p:cond delay="0"/>
                                  </p:stCondLst>
                                  <p:childTnLst>
                                    <p:set>
                                      <p:cBhvr>
                                        <p:cTn id="50" dur="1" fill="hold">
                                          <p:stCondLst>
                                            <p:cond delay="0"/>
                                          </p:stCondLst>
                                        </p:cTn>
                                        <p:tgtEl>
                                          <p:spTgt spid="14"/>
                                        </p:tgtEl>
                                        <p:attrNameLst>
                                          <p:attrName>style.visibility</p:attrName>
                                        </p:attrNameLst>
                                      </p:cBhvr>
                                      <p:to>
                                        <p:strVal val="visible"/>
                                      </p:to>
                                    </p:set>
                                    <p:animEffect transition="in" filter="fade">
                                      <p:cBhvr>
                                        <p:cTn id="51" dur="500"/>
                                        <p:tgtEl>
                                          <p:spTgt spid="14"/>
                                        </p:tgtEl>
                                      </p:cBhvr>
                                    </p:animEffect>
                                  </p:childTnLst>
                                </p:cTn>
                              </p:par>
                              <p:par>
                                <p:cTn id="52" presetID="10" presetClass="entr" presetSubtype="0" fill="hold" nodeType="withEffect">
                                  <p:stCondLst>
                                    <p:cond delay="0"/>
                                  </p:stCondLst>
                                  <p:childTnLst>
                                    <p:set>
                                      <p:cBhvr>
                                        <p:cTn id="53" dur="1" fill="hold">
                                          <p:stCondLst>
                                            <p:cond delay="0"/>
                                          </p:stCondLst>
                                        </p:cTn>
                                        <p:tgtEl>
                                          <p:spTgt spid="15"/>
                                        </p:tgtEl>
                                        <p:attrNameLst>
                                          <p:attrName>style.visibility</p:attrName>
                                        </p:attrNameLst>
                                      </p:cBhvr>
                                      <p:to>
                                        <p:strVal val="visible"/>
                                      </p:to>
                                    </p:set>
                                    <p:animEffect transition="in" filter="fade">
                                      <p:cBhvr>
                                        <p:cTn id="54" dur="500"/>
                                        <p:tgtEl>
                                          <p:spTgt spid="15"/>
                                        </p:tgtEl>
                                      </p:cBhvr>
                                    </p:animEffect>
                                  </p:childTnLst>
                                </p:cTn>
                              </p:par>
                              <p:par>
                                <p:cTn id="55" presetID="10" presetClass="entr" presetSubtype="0" fill="hold" nodeType="withEffect">
                                  <p:stCondLst>
                                    <p:cond delay="0"/>
                                  </p:stCondLst>
                                  <p:childTnLst>
                                    <p:set>
                                      <p:cBhvr>
                                        <p:cTn id="56" dur="1" fill="hold">
                                          <p:stCondLst>
                                            <p:cond delay="0"/>
                                          </p:stCondLst>
                                        </p:cTn>
                                        <p:tgtEl>
                                          <p:spTgt spid="18"/>
                                        </p:tgtEl>
                                        <p:attrNameLst>
                                          <p:attrName>style.visibility</p:attrName>
                                        </p:attrNameLst>
                                      </p:cBhvr>
                                      <p:to>
                                        <p:strVal val="visible"/>
                                      </p:to>
                                    </p:set>
                                    <p:animEffect transition="in" filter="fade">
                                      <p:cBhvr>
                                        <p:cTn id="57" dur="500"/>
                                        <p:tgtEl>
                                          <p:spTgt spid="18"/>
                                        </p:tgtEl>
                                      </p:cBhvr>
                                    </p:animEffect>
                                  </p:childTnLst>
                                </p:cTn>
                              </p:par>
                              <p:par>
                                <p:cTn id="58" presetID="10" presetClass="entr" presetSubtype="0" fill="hold" nodeType="withEffect">
                                  <p:stCondLst>
                                    <p:cond delay="0"/>
                                  </p:stCondLst>
                                  <p:childTnLst>
                                    <p:set>
                                      <p:cBhvr>
                                        <p:cTn id="59" dur="1" fill="hold">
                                          <p:stCondLst>
                                            <p:cond delay="0"/>
                                          </p:stCondLst>
                                        </p:cTn>
                                        <p:tgtEl>
                                          <p:spTgt spid="20"/>
                                        </p:tgtEl>
                                        <p:attrNameLst>
                                          <p:attrName>style.visibility</p:attrName>
                                        </p:attrNameLst>
                                      </p:cBhvr>
                                      <p:to>
                                        <p:strVal val="visible"/>
                                      </p:to>
                                    </p:set>
                                    <p:animEffect transition="in" filter="fade">
                                      <p:cBhvr>
                                        <p:cTn id="60" dur="500"/>
                                        <p:tgtEl>
                                          <p:spTgt spid="20"/>
                                        </p:tgtEl>
                                      </p:cBhvr>
                                    </p:animEffect>
                                  </p:childTnLst>
                                </p:cTn>
                              </p:par>
                              <p:par>
                                <p:cTn id="61" presetID="10" presetClass="entr" presetSubtype="0" fill="hold" nodeType="withEffect">
                                  <p:stCondLst>
                                    <p:cond delay="0"/>
                                  </p:stCondLst>
                                  <p:childTnLst>
                                    <p:set>
                                      <p:cBhvr>
                                        <p:cTn id="62" dur="1" fill="hold">
                                          <p:stCondLst>
                                            <p:cond delay="0"/>
                                          </p:stCondLst>
                                        </p:cTn>
                                        <p:tgtEl>
                                          <p:spTgt spid="26"/>
                                        </p:tgtEl>
                                        <p:attrNameLst>
                                          <p:attrName>style.visibility</p:attrName>
                                        </p:attrNameLst>
                                      </p:cBhvr>
                                      <p:to>
                                        <p:strVal val="visible"/>
                                      </p:to>
                                    </p:set>
                                    <p:animEffect transition="in" filter="fade">
                                      <p:cBhvr>
                                        <p:cTn id="63" dur="500"/>
                                        <p:tgtEl>
                                          <p:spTgt spid="26"/>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37"/>
                                        </p:tgtEl>
                                        <p:attrNameLst>
                                          <p:attrName>style.visibility</p:attrName>
                                        </p:attrNameLst>
                                      </p:cBhvr>
                                      <p:to>
                                        <p:strVal val="visible"/>
                                      </p:to>
                                    </p:set>
                                    <p:animEffect transition="in" filter="fade">
                                      <p:cBhvr>
                                        <p:cTn id="68" dur="500"/>
                                        <p:tgtEl>
                                          <p:spTgt spid="37"/>
                                        </p:tgtEl>
                                      </p:cBhvr>
                                    </p:animEffect>
                                  </p:childTnLst>
                                </p:cTn>
                              </p:par>
                              <p:par>
                                <p:cTn id="69" presetID="10" presetClass="entr" presetSubtype="0" fill="hold" nodeType="withEffect">
                                  <p:stCondLst>
                                    <p:cond delay="0"/>
                                  </p:stCondLst>
                                  <p:childTnLst>
                                    <p:set>
                                      <p:cBhvr>
                                        <p:cTn id="70" dur="1" fill="hold">
                                          <p:stCondLst>
                                            <p:cond delay="0"/>
                                          </p:stCondLst>
                                        </p:cTn>
                                        <p:tgtEl>
                                          <p:spTgt spid="38"/>
                                        </p:tgtEl>
                                        <p:attrNameLst>
                                          <p:attrName>style.visibility</p:attrName>
                                        </p:attrNameLst>
                                      </p:cBhvr>
                                      <p:to>
                                        <p:strVal val="visible"/>
                                      </p:to>
                                    </p:set>
                                    <p:animEffect transition="in" filter="fade">
                                      <p:cBhvr>
                                        <p:cTn id="71" dur="500"/>
                                        <p:tgtEl>
                                          <p:spTgt spid="38"/>
                                        </p:tgtEl>
                                      </p:cBhvr>
                                    </p:animEffect>
                                  </p:childTnLst>
                                </p:cTn>
                              </p:par>
                              <p:par>
                                <p:cTn id="72" presetID="10" presetClass="entr" presetSubtype="0" fill="hold" nodeType="withEffect">
                                  <p:stCondLst>
                                    <p:cond delay="0"/>
                                  </p:stCondLst>
                                  <p:childTnLst>
                                    <p:set>
                                      <p:cBhvr>
                                        <p:cTn id="73" dur="1" fill="hold">
                                          <p:stCondLst>
                                            <p:cond delay="0"/>
                                          </p:stCondLst>
                                        </p:cTn>
                                        <p:tgtEl>
                                          <p:spTgt spid="41"/>
                                        </p:tgtEl>
                                        <p:attrNameLst>
                                          <p:attrName>style.visibility</p:attrName>
                                        </p:attrNameLst>
                                      </p:cBhvr>
                                      <p:to>
                                        <p:strVal val="visible"/>
                                      </p:to>
                                    </p:set>
                                    <p:animEffect transition="in" filter="fade">
                                      <p:cBhvr>
                                        <p:cTn id="74" dur="500"/>
                                        <p:tgtEl>
                                          <p:spTgt spid="41"/>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grpId="0" nodeType="clickEffect">
                                  <p:stCondLst>
                                    <p:cond delay="0"/>
                                  </p:stCondLst>
                                  <p:childTnLst>
                                    <p:set>
                                      <p:cBhvr>
                                        <p:cTn id="78" dur="1" fill="hold">
                                          <p:stCondLst>
                                            <p:cond delay="0"/>
                                          </p:stCondLst>
                                        </p:cTn>
                                        <p:tgtEl>
                                          <p:spTgt spid="5"/>
                                        </p:tgtEl>
                                        <p:attrNameLst>
                                          <p:attrName>style.visibility</p:attrName>
                                        </p:attrNameLst>
                                      </p:cBhvr>
                                      <p:to>
                                        <p:strVal val="visible"/>
                                      </p:to>
                                    </p:set>
                                    <p:animEffect transition="in" filter="fade">
                                      <p:cBhvr>
                                        <p:cTn id="79" dur="500"/>
                                        <p:tgtEl>
                                          <p:spTgt spid="5"/>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48"/>
                                        </p:tgtEl>
                                        <p:attrNameLst>
                                          <p:attrName>style.visibility</p:attrName>
                                        </p:attrNameLst>
                                      </p:cBhvr>
                                      <p:to>
                                        <p:strVal val="visible"/>
                                      </p:to>
                                    </p:set>
                                    <p:animEffect transition="in" filter="fade">
                                      <p:cBhvr>
                                        <p:cTn id="82"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9" grpId="0" animBg="1"/>
      <p:bldP spid="10" grpId="0" animBg="1"/>
      <p:bldP spid="11" grpId="0" animBg="1"/>
      <p:bldP spid="12" grpId="0" animBg="1"/>
      <p:bldP spid="37" grpId="0" animBg="1"/>
      <p:bldP spid="48" grpId="0" animBg="1"/>
      <p:bldP spid="49" grpId="0" animBg="1"/>
      <p:bldP spid="51" grpId="0" animBg="1"/>
      <p:bldP spid="52" grpId="0"/>
      <p:bldP spid="56" grpId="0"/>
      <p:bldP spid="5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52DC04-C028-7B16-74D5-4365B15C1ED1}"/>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8A2D706C-1B24-57AD-CCF9-93F40ADE15A8}"/>
              </a:ext>
            </a:extLst>
          </p:cNvPr>
          <p:cNvSpPr>
            <a:spLocks noGrp="1"/>
          </p:cNvSpPr>
          <p:nvPr>
            <p:ph type="ctrTitle"/>
          </p:nvPr>
        </p:nvSpPr>
        <p:spPr>
          <a:xfrm>
            <a:off x="143934" y="16933"/>
            <a:ext cx="8118917" cy="795867"/>
          </a:xfrm>
        </p:spPr>
        <p:txBody>
          <a:bodyPr>
            <a:noAutofit/>
          </a:bodyPr>
          <a:lstStyle/>
          <a:p>
            <a:pPr algn="l">
              <a:lnSpc>
                <a:spcPct val="150000"/>
              </a:lnSpc>
            </a:pPr>
            <a:r>
              <a:rPr lang="zh-CN" altLang="en-US" sz="4000" dirty="0">
                <a:latin typeface="黑体" panose="02010609060101010101" pitchFamily="49" charset="-122"/>
                <a:ea typeface="黑体" panose="02010609060101010101" pitchFamily="49" charset="-122"/>
              </a:rPr>
              <a:t>三、内核实现</a:t>
            </a:r>
            <a:r>
              <a:rPr lang="en-US" altLang="zh-CN" sz="4000" dirty="0">
                <a:latin typeface="黑体" panose="02010609060101010101" pitchFamily="49" charset="-122"/>
                <a:ea typeface="黑体" panose="02010609060101010101" pitchFamily="49" charset="-122"/>
              </a:rPr>
              <a:t>-6:</a:t>
            </a:r>
            <a:r>
              <a:rPr lang="zh-CN" altLang="en-US" sz="4000" dirty="0">
                <a:latin typeface="黑体" panose="02010609060101010101" pitchFamily="49" charset="-122"/>
                <a:ea typeface="黑体" panose="02010609060101010101" pitchFamily="49" charset="-122"/>
              </a:rPr>
              <a:t>从单进程到多进程</a:t>
            </a:r>
          </a:p>
        </p:txBody>
      </p:sp>
      <p:sp>
        <p:nvSpPr>
          <p:cNvPr id="4" name="矩形 3">
            <a:extLst>
              <a:ext uri="{FF2B5EF4-FFF2-40B4-BE49-F238E27FC236}">
                <a16:creationId xmlns:a16="http://schemas.microsoft.com/office/drawing/2014/main" id="{CB1AA9F7-DD19-9B7F-09CA-7D1E023AB98C}"/>
              </a:ext>
            </a:extLst>
          </p:cNvPr>
          <p:cNvSpPr/>
          <p:nvPr/>
        </p:nvSpPr>
        <p:spPr>
          <a:xfrm>
            <a:off x="224164" y="1126219"/>
            <a:ext cx="5116021" cy="618067"/>
          </a:xfrm>
          <a:prstGeom prst="rect">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dirty="0"/>
              <a:t>问题</a:t>
            </a:r>
            <a:r>
              <a:rPr lang="en-US" altLang="zh-CN" sz="2400" dirty="0"/>
              <a:t>3</a:t>
            </a:r>
            <a:r>
              <a:rPr lang="zh-CN" altLang="en-US" sz="2400" dirty="0"/>
              <a:t>：睡眠锁的设计</a:t>
            </a:r>
            <a:endParaRPr lang="zh-CN" altLang="en-US" dirty="0"/>
          </a:p>
        </p:txBody>
      </p:sp>
      <p:sp>
        <p:nvSpPr>
          <p:cNvPr id="5" name="矩形 4">
            <a:extLst>
              <a:ext uri="{FF2B5EF4-FFF2-40B4-BE49-F238E27FC236}">
                <a16:creationId xmlns:a16="http://schemas.microsoft.com/office/drawing/2014/main" id="{A934D667-1DD0-6FAC-DBF6-043D9A0FBD9A}"/>
              </a:ext>
            </a:extLst>
          </p:cNvPr>
          <p:cNvSpPr/>
          <p:nvPr/>
        </p:nvSpPr>
        <p:spPr>
          <a:xfrm>
            <a:off x="6012872" y="1126219"/>
            <a:ext cx="5954961" cy="618067"/>
          </a:xfrm>
          <a:prstGeom prst="rect">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dirty="0"/>
              <a:t>问题</a:t>
            </a:r>
            <a:r>
              <a:rPr lang="en-US" altLang="zh-CN" sz="2400" dirty="0"/>
              <a:t>4</a:t>
            </a:r>
            <a:r>
              <a:rPr lang="zh-CN" altLang="en-US" sz="2400" dirty="0"/>
              <a:t>：调度器的设计</a:t>
            </a:r>
            <a:endParaRPr lang="zh-CN" altLang="en-US" dirty="0"/>
          </a:p>
        </p:txBody>
      </p:sp>
      <p:cxnSp>
        <p:nvCxnSpPr>
          <p:cNvPr id="21" name="直接连接符 20">
            <a:extLst>
              <a:ext uri="{FF2B5EF4-FFF2-40B4-BE49-F238E27FC236}">
                <a16:creationId xmlns:a16="http://schemas.microsoft.com/office/drawing/2014/main" id="{31772CA8-259A-0688-4676-EF952645CF39}"/>
              </a:ext>
            </a:extLst>
          </p:cNvPr>
          <p:cNvCxnSpPr>
            <a:cxnSpLocks/>
          </p:cNvCxnSpPr>
          <p:nvPr/>
        </p:nvCxnSpPr>
        <p:spPr>
          <a:xfrm>
            <a:off x="5676528" y="1126219"/>
            <a:ext cx="0" cy="5573839"/>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6" name="图片 5">
            <a:extLst>
              <a:ext uri="{FF2B5EF4-FFF2-40B4-BE49-F238E27FC236}">
                <a16:creationId xmlns:a16="http://schemas.microsoft.com/office/drawing/2014/main" id="{BE994D62-5D80-F607-6E5F-04713EED5B50}"/>
              </a:ext>
            </a:extLst>
          </p:cNvPr>
          <p:cNvPicPr>
            <a:picLocks noChangeAspect="1"/>
          </p:cNvPicPr>
          <p:nvPr/>
        </p:nvPicPr>
        <p:blipFill>
          <a:blip r:embed="rId3"/>
          <a:stretch>
            <a:fillRect/>
          </a:stretch>
        </p:blipFill>
        <p:spPr>
          <a:xfrm>
            <a:off x="1271247" y="1938578"/>
            <a:ext cx="3001495" cy="1645489"/>
          </a:xfrm>
          <a:prstGeom prst="rect">
            <a:avLst/>
          </a:prstGeom>
        </p:spPr>
      </p:pic>
      <p:sp>
        <p:nvSpPr>
          <p:cNvPr id="7" name="矩形: 圆角 6">
            <a:extLst>
              <a:ext uri="{FF2B5EF4-FFF2-40B4-BE49-F238E27FC236}">
                <a16:creationId xmlns:a16="http://schemas.microsoft.com/office/drawing/2014/main" id="{073F67F4-FCDE-53B9-83A4-783B7E136EF0}"/>
              </a:ext>
            </a:extLst>
          </p:cNvPr>
          <p:cNvSpPr/>
          <p:nvPr/>
        </p:nvSpPr>
        <p:spPr>
          <a:xfrm>
            <a:off x="274111" y="3778359"/>
            <a:ext cx="5234245" cy="292169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457200" indent="-457200">
              <a:lnSpc>
                <a:spcPct val="150000"/>
              </a:lnSpc>
              <a:buAutoNum type="arabicPeriod"/>
            </a:pPr>
            <a:r>
              <a:rPr lang="zh-CN" altLang="en-US" sz="2000" dirty="0"/>
              <a:t>睡眠锁的一致性依赖自旋锁的保护</a:t>
            </a:r>
            <a:endParaRPr lang="en-US" altLang="zh-CN" sz="2000" dirty="0"/>
          </a:p>
          <a:p>
            <a:pPr marL="457200" indent="-457200">
              <a:lnSpc>
                <a:spcPct val="150000"/>
              </a:lnSpc>
              <a:buAutoNum type="arabicPeriod"/>
            </a:pPr>
            <a:r>
              <a:rPr lang="zh-CN" altLang="en-US" sz="2000" dirty="0"/>
              <a:t>获取睡眠锁失败则会</a:t>
            </a:r>
            <a:r>
              <a:rPr lang="zh-CN" altLang="en-US" sz="2000" b="1" dirty="0"/>
              <a:t>进入睡眠状态</a:t>
            </a:r>
            <a:r>
              <a:rPr lang="zh-CN" altLang="en-US" sz="2000" dirty="0"/>
              <a:t>，等得的资源就是睡眠锁本身</a:t>
            </a:r>
            <a:endParaRPr lang="en-US" altLang="zh-CN" sz="2000" dirty="0"/>
          </a:p>
          <a:p>
            <a:pPr marL="457200" indent="-457200">
              <a:lnSpc>
                <a:spcPct val="150000"/>
              </a:lnSpc>
              <a:buAutoNum type="arabicPeriod"/>
            </a:pPr>
            <a:r>
              <a:rPr lang="zh-CN" altLang="en-US" sz="2000" dirty="0"/>
              <a:t>释放睡眠锁会</a:t>
            </a:r>
            <a:r>
              <a:rPr lang="zh-CN" altLang="en-US" sz="2000" b="1" dirty="0"/>
              <a:t>唤醒</a:t>
            </a:r>
            <a:r>
              <a:rPr lang="zh-CN" altLang="en-US" sz="2000" dirty="0"/>
              <a:t>所有等待这把锁的睡眠进程，它们会再次尝试获取锁</a:t>
            </a:r>
            <a:endParaRPr lang="en-US" altLang="zh-CN" sz="2000" dirty="0"/>
          </a:p>
          <a:p>
            <a:pPr marL="457200" indent="-457200">
              <a:lnSpc>
                <a:spcPct val="150000"/>
              </a:lnSpc>
              <a:buAutoNum type="arabicPeriod"/>
            </a:pPr>
            <a:r>
              <a:rPr lang="zh-CN" altLang="en-US" sz="2000" dirty="0"/>
              <a:t>睡眠锁适合</a:t>
            </a:r>
            <a:r>
              <a:rPr lang="zh-CN" altLang="en-US" sz="2000" b="1" dirty="0"/>
              <a:t>保护被长期占用的资源</a:t>
            </a:r>
            <a:endParaRPr lang="en-US" altLang="zh-CN" sz="2000" b="1" dirty="0"/>
          </a:p>
        </p:txBody>
      </p:sp>
      <p:sp>
        <p:nvSpPr>
          <p:cNvPr id="8" name="矩形: 圆角 7">
            <a:extLst>
              <a:ext uri="{FF2B5EF4-FFF2-40B4-BE49-F238E27FC236}">
                <a16:creationId xmlns:a16="http://schemas.microsoft.com/office/drawing/2014/main" id="{6FB86CC1-F826-2305-ECDC-FEF6D4D91CEB}"/>
              </a:ext>
            </a:extLst>
          </p:cNvPr>
          <p:cNvSpPr/>
          <p:nvPr/>
        </p:nvSpPr>
        <p:spPr>
          <a:xfrm>
            <a:off x="6012872" y="2057705"/>
            <a:ext cx="5974082" cy="409200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50000"/>
              </a:lnSpc>
            </a:pPr>
            <a:r>
              <a:rPr lang="zh-CN" altLang="en-US" sz="2000" dirty="0"/>
              <a:t>在</a:t>
            </a:r>
            <a:r>
              <a:rPr lang="en-US" altLang="zh-CN" sz="2000" dirty="0"/>
              <a:t>main</a:t>
            </a:r>
            <a:r>
              <a:rPr lang="zh-CN" altLang="en-US" sz="2000" dirty="0"/>
              <a:t>函数的最后，</a:t>
            </a:r>
            <a:r>
              <a:rPr lang="en-US" altLang="zh-CN" sz="2000" dirty="0"/>
              <a:t>CPU</a:t>
            </a:r>
            <a:r>
              <a:rPr lang="zh-CN" altLang="en-US" sz="2000" dirty="0"/>
              <a:t>的隐式进程执行调度器函数并永远困住这个死循环中。隐式进程负责不断扫描用户进程数组，找到状态为</a:t>
            </a:r>
            <a:r>
              <a:rPr lang="en-US" altLang="zh-CN" sz="2000" dirty="0"/>
              <a:t>RUNNABLE</a:t>
            </a:r>
            <a:r>
              <a:rPr lang="zh-CN" altLang="en-US" sz="2000" dirty="0"/>
              <a:t>的进程，将它的状态改为</a:t>
            </a:r>
            <a:r>
              <a:rPr lang="en-US" altLang="zh-CN" sz="2000" dirty="0"/>
              <a:t>RUNNING</a:t>
            </a:r>
            <a:r>
              <a:rPr lang="zh-CN" altLang="en-US" sz="2000" dirty="0"/>
              <a:t>，随后调用</a:t>
            </a:r>
            <a:r>
              <a:rPr lang="en-US" altLang="zh-CN" sz="2000" dirty="0" err="1"/>
              <a:t>swtch</a:t>
            </a:r>
            <a:r>
              <a:rPr lang="zh-CN" altLang="en-US" sz="2000" dirty="0"/>
              <a:t>函数将执行流切换到被选中的用户进程。当用户进程主动或被动放弃</a:t>
            </a:r>
            <a:r>
              <a:rPr lang="en-US" altLang="zh-CN" sz="2000" dirty="0"/>
              <a:t>CPU</a:t>
            </a:r>
            <a:r>
              <a:rPr lang="zh-CN" altLang="en-US" sz="2000" dirty="0"/>
              <a:t>使用权时，执行流回到隐式进程（调度器循环）并选择下一个可执行的用户进程。</a:t>
            </a:r>
            <a:endParaRPr lang="en-US" altLang="zh-CN" sz="2000" dirty="0"/>
          </a:p>
        </p:txBody>
      </p:sp>
    </p:spTree>
    <p:extLst>
      <p:ext uri="{BB962C8B-B14F-4D97-AF65-F5344CB8AC3E}">
        <p14:creationId xmlns:p14="http://schemas.microsoft.com/office/powerpoint/2010/main" val="1990063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fade">
                                      <p:cBhvr>
                                        <p:cTn id="18" dur="500"/>
                                        <p:tgtEl>
                                          <p:spTgt spid="2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animBg="1"/>
      <p:bldP spid="8"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2BE90A-CB32-F08F-B6E6-8542F710977E}"/>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C42FC022-2F4B-92F0-3F2D-5C9CAEB65FE4}"/>
              </a:ext>
            </a:extLst>
          </p:cNvPr>
          <p:cNvSpPr>
            <a:spLocks noGrp="1"/>
          </p:cNvSpPr>
          <p:nvPr>
            <p:ph type="ctrTitle"/>
          </p:nvPr>
        </p:nvSpPr>
        <p:spPr>
          <a:xfrm>
            <a:off x="143935" y="16933"/>
            <a:ext cx="10012232" cy="795867"/>
          </a:xfrm>
        </p:spPr>
        <p:txBody>
          <a:bodyPr>
            <a:noAutofit/>
          </a:bodyPr>
          <a:lstStyle/>
          <a:p>
            <a:pPr algn="l">
              <a:lnSpc>
                <a:spcPct val="150000"/>
              </a:lnSpc>
            </a:pPr>
            <a:r>
              <a:rPr lang="zh-CN" altLang="en-US" sz="4000" dirty="0">
                <a:latin typeface="黑体" panose="02010609060101010101" pitchFamily="49" charset="-122"/>
                <a:ea typeface="黑体" panose="02010609060101010101" pitchFamily="49" charset="-122"/>
              </a:rPr>
              <a:t>阶段性小结</a:t>
            </a:r>
            <a:r>
              <a:rPr lang="en-US" altLang="zh-CN" sz="4000" dirty="0">
                <a:latin typeface="黑体" panose="02010609060101010101" pitchFamily="49" charset="-122"/>
                <a:ea typeface="黑体" panose="02010609060101010101" pitchFamily="49" charset="-122"/>
              </a:rPr>
              <a:t>-2</a:t>
            </a:r>
            <a:r>
              <a:rPr lang="zh-CN" altLang="en-US" sz="4000" dirty="0">
                <a:latin typeface="黑体" panose="02010609060101010101" pitchFamily="49" charset="-122"/>
                <a:ea typeface="黑体" panose="02010609060101010101" pitchFamily="49" charset="-122"/>
              </a:rPr>
              <a:t>：支持多进程和用户态的内核</a:t>
            </a:r>
          </a:p>
        </p:txBody>
      </p:sp>
      <p:sp>
        <p:nvSpPr>
          <p:cNvPr id="4" name="矩形 3">
            <a:extLst>
              <a:ext uri="{FF2B5EF4-FFF2-40B4-BE49-F238E27FC236}">
                <a16:creationId xmlns:a16="http://schemas.microsoft.com/office/drawing/2014/main" id="{ABE26C8B-810E-0D24-C7FA-B79281D81B46}"/>
              </a:ext>
            </a:extLst>
          </p:cNvPr>
          <p:cNvSpPr/>
          <p:nvPr/>
        </p:nvSpPr>
        <p:spPr>
          <a:xfrm>
            <a:off x="249367" y="1341733"/>
            <a:ext cx="6007499" cy="618067"/>
          </a:xfrm>
          <a:prstGeom prst="rect">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dirty="0"/>
              <a:t>问题：走完这三步，内核具备了哪些能力？</a:t>
            </a:r>
            <a:endParaRPr lang="zh-CN" altLang="en-US" dirty="0"/>
          </a:p>
        </p:txBody>
      </p:sp>
      <p:sp>
        <p:nvSpPr>
          <p:cNvPr id="5" name="矩形: 圆角 4">
            <a:extLst>
              <a:ext uri="{FF2B5EF4-FFF2-40B4-BE49-F238E27FC236}">
                <a16:creationId xmlns:a16="http://schemas.microsoft.com/office/drawing/2014/main" id="{6355B850-72B9-3A3A-03FE-AA5116147126}"/>
              </a:ext>
            </a:extLst>
          </p:cNvPr>
          <p:cNvSpPr/>
          <p:nvPr/>
        </p:nvSpPr>
        <p:spPr>
          <a:xfrm>
            <a:off x="249366" y="2247666"/>
            <a:ext cx="6007499" cy="287066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457200" indent="-457200">
              <a:lnSpc>
                <a:spcPct val="150000"/>
              </a:lnSpc>
              <a:buFont typeface="+mj-lt"/>
              <a:buAutoNum type="arabicPeriod"/>
            </a:pPr>
            <a:r>
              <a:rPr lang="zh-CN" altLang="en-US" sz="2000" dirty="0"/>
              <a:t>进程从无到有，从单个走向多个。</a:t>
            </a:r>
            <a:endParaRPr lang="en-US" altLang="zh-CN" sz="2000" dirty="0"/>
          </a:p>
          <a:p>
            <a:pPr marL="457200" indent="-457200">
              <a:lnSpc>
                <a:spcPct val="150000"/>
              </a:lnSpc>
              <a:buFont typeface="+mj-lt"/>
              <a:buAutoNum type="arabicPeriod"/>
            </a:pPr>
            <a:r>
              <a:rPr lang="zh-CN" altLang="en-US" sz="2000" dirty="0"/>
              <a:t>引入进程调度器和进程的生命周期管理。</a:t>
            </a:r>
            <a:endParaRPr lang="en-US" altLang="zh-CN" sz="2000" dirty="0"/>
          </a:p>
          <a:p>
            <a:pPr marL="457200" indent="-457200">
              <a:lnSpc>
                <a:spcPct val="150000"/>
              </a:lnSpc>
              <a:buFont typeface="+mj-lt"/>
              <a:buAutoNum type="arabicPeriod"/>
            </a:pPr>
            <a:r>
              <a:rPr lang="zh-CN" altLang="en-US" sz="2000" dirty="0"/>
              <a:t>从内核态走进用户态，将</a:t>
            </a:r>
            <a:r>
              <a:rPr lang="en-US" altLang="zh-CN" sz="2000" dirty="0" err="1"/>
              <a:t>trap_kernel</a:t>
            </a:r>
            <a:r>
              <a:rPr lang="zh-CN" altLang="en-US" sz="2000" dirty="0"/>
              <a:t>拓展到</a:t>
            </a:r>
            <a:r>
              <a:rPr lang="en-US" altLang="zh-CN" sz="2000" dirty="0" err="1"/>
              <a:t>trap_user</a:t>
            </a:r>
            <a:r>
              <a:rPr lang="zh-CN" altLang="en-US" sz="2000" dirty="0"/>
              <a:t>，通过</a:t>
            </a:r>
            <a:r>
              <a:rPr lang="en-US" altLang="zh-CN" sz="2000" dirty="0"/>
              <a:t>trap</a:t>
            </a:r>
            <a:r>
              <a:rPr lang="zh-CN" altLang="en-US" sz="2000" dirty="0"/>
              <a:t>建立了内核和用户沟通的窗口（以及最重要的系统调用建立）。</a:t>
            </a:r>
            <a:endParaRPr lang="en-US" altLang="zh-CN" sz="2000" dirty="0"/>
          </a:p>
          <a:p>
            <a:pPr marL="457200" indent="-457200">
              <a:lnSpc>
                <a:spcPct val="150000"/>
              </a:lnSpc>
              <a:buFont typeface="+mj-lt"/>
              <a:buAutoNum type="arabicPeriod"/>
            </a:pPr>
            <a:endParaRPr lang="en-US" altLang="zh-CN" sz="2000" dirty="0"/>
          </a:p>
        </p:txBody>
      </p:sp>
      <p:sp>
        <p:nvSpPr>
          <p:cNvPr id="6" name="文本框 5">
            <a:extLst>
              <a:ext uri="{FF2B5EF4-FFF2-40B4-BE49-F238E27FC236}">
                <a16:creationId xmlns:a16="http://schemas.microsoft.com/office/drawing/2014/main" id="{D5AFA0DD-C492-2615-A58E-F4D97E95095B}"/>
              </a:ext>
            </a:extLst>
          </p:cNvPr>
          <p:cNvSpPr txBox="1"/>
          <p:nvPr/>
        </p:nvSpPr>
        <p:spPr>
          <a:xfrm>
            <a:off x="143935" y="5652922"/>
            <a:ext cx="6689464" cy="523220"/>
          </a:xfrm>
          <a:prstGeom prst="rect">
            <a:avLst/>
          </a:prstGeom>
          <a:noFill/>
        </p:spPr>
        <p:txBody>
          <a:bodyPr wrap="square" rtlCol="0">
            <a:spAutoFit/>
          </a:bodyPr>
          <a:lstStyle/>
          <a:p>
            <a:r>
              <a:rPr lang="zh-CN" altLang="en-US" sz="2800" b="1" dirty="0"/>
              <a:t>总结：搭建了支持多进程和用户态的内核</a:t>
            </a:r>
          </a:p>
        </p:txBody>
      </p:sp>
      <p:sp>
        <p:nvSpPr>
          <p:cNvPr id="7" name="矩形 6">
            <a:extLst>
              <a:ext uri="{FF2B5EF4-FFF2-40B4-BE49-F238E27FC236}">
                <a16:creationId xmlns:a16="http://schemas.microsoft.com/office/drawing/2014/main" id="{75421297-4ECA-0D14-03F0-ACA6B01F7134}"/>
              </a:ext>
            </a:extLst>
          </p:cNvPr>
          <p:cNvSpPr/>
          <p:nvPr/>
        </p:nvSpPr>
        <p:spPr>
          <a:xfrm>
            <a:off x="6938830" y="1341733"/>
            <a:ext cx="1421464" cy="108373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dirty="0"/>
              <a:t>进程模块</a:t>
            </a:r>
          </a:p>
        </p:txBody>
      </p:sp>
      <p:sp>
        <p:nvSpPr>
          <p:cNvPr id="8" name="矩形 7">
            <a:extLst>
              <a:ext uri="{FF2B5EF4-FFF2-40B4-BE49-F238E27FC236}">
                <a16:creationId xmlns:a16="http://schemas.microsoft.com/office/drawing/2014/main" id="{D493B8E5-2038-D1DD-6B59-E17C88C9EABA}"/>
              </a:ext>
            </a:extLst>
          </p:cNvPr>
          <p:cNvSpPr/>
          <p:nvPr/>
        </p:nvSpPr>
        <p:spPr>
          <a:xfrm>
            <a:off x="8890867" y="1341733"/>
            <a:ext cx="1421464" cy="108373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dirty="0"/>
              <a:t>内存模块</a:t>
            </a:r>
          </a:p>
        </p:txBody>
      </p:sp>
      <p:sp>
        <p:nvSpPr>
          <p:cNvPr id="9" name="矩形 8">
            <a:extLst>
              <a:ext uri="{FF2B5EF4-FFF2-40B4-BE49-F238E27FC236}">
                <a16:creationId xmlns:a16="http://schemas.microsoft.com/office/drawing/2014/main" id="{741529B3-7FB7-FCD6-3A34-C17A5AAB3A58}"/>
              </a:ext>
            </a:extLst>
          </p:cNvPr>
          <p:cNvSpPr/>
          <p:nvPr/>
        </p:nvSpPr>
        <p:spPr>
          <a:xfrm>
            <a:off x="10716000" y="1341733"/>
            <a:ext cx="1421464" cy="108373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dirty="0"/>
              <a:t>用户态</a:t>
            </a:r>
            <a:endParaRPr lang="en-US" altLang="zh-CN" sz="2400" dirty="0"/>
          </a:p>
          <a:p>
            <a:pPr algn="ctr"/>
            <a:r>
              <a:rPr lang="zh-CN" altLang="en-US" sz="2400" dirty="0"/>
              <a:t>内核态</a:t>
            </a:r>
          </a:p>
        </p:txBody>
      </p:sp>
      <p:sp>
        <p:nvSpPr>
          <p:cNvPr id="10" name="箭头: 下 9">
            <a:extLst>
              <a:ext uri="{FF2B5EF4-FFF2-40B4-BE49-F238E27FC236}">
                <a16:creationId xmlns:a16="http://schemas.microsoft.com/office/drawing/2014/main" id="{7D9929A8-A9BB-4A91-CBCE-A32E8168FEF5}"/>
              </a:ext>
            </a:extLst>
          </p:cNvPr>
          <p:cNvSpPr/>
          <p:nvPr/>
        </p:nvSpPr>
        <p:spPr>
          <a:xfrm rot="19922636">
            <a:off x="7602324" y="2690995"/>
            <a:ext cx="596899" cy="1083733"/>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箭头: 下 10">
            <a:extLst>
              <a:ext uri="{FF2B5EF4-FFF2-40B4-BE49-F238E27FC236}">
                <a16:creationId xmlns:a16="http://schemas.microsoft.com/office/drawing/2014/main" id="{51914685-F9E1-DE34-61EF-B9718DD4FBE8}"/>
              </a:ext>
            </a:extLst>
          </p:cNvPr>
          <p:cNvSpPr/>
          <p:nvPr/>
        </p:nvSpPr>
        <p:spPr>
          <a:xfrm>
            <a:off x="9243880" y="2574312"/>
            <a:ext cx="596899" cy="939355"/>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箭头: 下 11">
            <a:extLst>
              <a:ext uri="{FF2B5EF4-FFF2-40B4-BE49-F238E27FC236}">
                <a16:creationId xmlns:a16="http://schemas.microsoft.com/office/drawing/2014/main" id="{631B4E52-F3E2-2065-8718-AE45D59E3584}"/>
              </a:ext>
            </a:extLst>
          </p:cNvPr>
          <p:cNvSpPr/>
          <p:nvPr/>
        </p:nvSpPr>
        <p:spPr>
          <a:xfrm rot="1122921">
            <a:off x="10866517" y="2642671"/>
            <a:ext cx="596899" cy="1036556"/>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a:extLst>
              <a:ext uri="{FF2B5EF4-FFF2-40B4-BE49-F238E27FC236}">
                <a16:creationId xmlns:a16="http://schemas.microsoft.com/office/drawing/2014/main" id="{A16AF143-F650-78F0-5C41-2C004F53DB53}"/>
              </a:ext>
            </a:extLst>
          </p:cNvPr>
          <p:cNvSpPr/>
          <p:nvPr/>
        </p:nvSpPr>
        <p:spPr>
          <a:xfrm>
            <a:off x="7489166" y="3793530"/>
            <a:ext cx="4224866" cy="141393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sz="2400" b="1" dirty="0"/>
              <a:t>赋予进程持久化能力</a:t>
            </a:r>
            <a:endParaRPr lang="en-US" altLang="zh-CN" sz="2400" b="1" dirty="0"/>
          </a:p>
          <a:p>
            <a:pPr algn="ctr">
              <a:lnSpc>
                <a:spcPct val="150000"/>
              </a:lnSpc>
            </a:pPr>
            <a:r>
              <a:rPr lang="zh-CN" altLang="en-US" sz="2400" b="1" dirty="0"/>
              <a:t>引入磁盘和文件系统</a:t>
            </a:r>
            <a:endParaRPr lang="en-US" altLang="zh-CN" sz="2400" b="1" dirty="0"/>
          </a:p>
        </p:txBody>
      </p:sp>
      <p:sp>
        <p:nvSpPr>
          <p:cNvPr id="14" name="文本框 13">
            <a:extLst>
              <a:ext uri="{FF2B5EF4-FFF2-40B4-BE49-F238E27FC236}">
                <a16:creationId xmlns:a16="http://schemas.microsoft.com/office/drawing/2014/main" id="{73BA1FD6-94C8-82C8-64B0-8977F6537B44}"/>
              </a:ext>
            </a:extLst>
          </p:cNvPr>
          <p:cNvSpPr txBox="1"/>
          <p:nvPr/>
        </p:nvSpPr>
        <p:spPr>
          <a:xfrm>
            <a:off x="7863670" y="5253407"/>
            <a:ext cx="3475858" cy="1319336"/>
          </a:xfrm>
          <a:prstGeom prst="rect">
            <a:avLst/>
          </a:prstGeom>
          <a:noFill/>
        </p:spPr>
        <p:txBody>
          <a:bodyPr wrap="square" rtlCol="0">
            <a:spAutoFit/>
          </a:bodyPr>
          <a:lstStyle/>
          <a:p>
            <a:pPr algn="ctr">
              <a:lnSpc>
                <a:spcPct val="150000"/>
              </a:lnSpc>
            </a:pPr>
            <a:r>
              <a:rPr lang="zh-CN" altLang="en-US" sz="2800" b="1" dirty="0"/>
              <a:t>文件系统的故事</a:t>
            </a:r>
            <a:endParaRPr lang="en-US" altLang="zh-CN" sz="2800" b="1" dirty="0"/>
          </a:p>
          <a:p>
            <a:pPr algn="ctr">
              <a:lnSpc>
                <a:spcPct val="150000"/>
              </a:lnSpc>
            </a:pPr>
            <a:r>
              <a:rPr lang="zh-CN" altLang="en-US" sz="2800" b="1" dirty="0"/>
              <a:t>将在下次报告中展开</a:t>
            </a:r>
          </a:p>
        </p:txBody>
      </p:sp>
    </p:spTree>
    <p:extLst>
      <p:ext uri="{BB962C8B-B14F-4D97-AF65-F5344CB8AC3E}">
        <p14:creationId xmlns:p14="http://schemas.microsoft.com/office/powerpoint/2010/main" val="208085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500"/>
                                        <p:tgtEl>
                                          <p:spTgt spid="10"/>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500"/>
                                        <p:tgtEl>
                                          <p:spTgt spid="12"/>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fade">
                                      <p:cBhvr>
                                        <p:cTn id="38" dur="500"/>
                                        <p:tgtEl>
                                          <p:spTgt spid="13"/>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fade">
                                      <p:cBhvr>
                                        <p:cTn id="4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P spid="7" grpId="0" animBg="1"/>
      <p:bldP spid="8" grpId="0" animBg="1"/>
      <p:bldP spid="9" grpId="0" animBg="1"/>
      <p:bldP spid="10" grpId="0" animBg="1"/>
      <p:bldP spid="11" grpId="0" animBg="1"/>
      <p:bldP spid="12" grpId="0" animBg="1"/>
      <p:bldP spid="13" grpId="0" animBg="1"/>
      <p:bldP spid="1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A8329A-B978-5FAF-F2ED-A6B32F43ADF8}"/>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93EF1D8A-701F-31B8-5A04-037147B8037C}"/>
              </a:ext>
            </a:extLst>
          </p:cNvPr>
          <p:cNvSpPr>
            <a:spLocks noGrp="1"/>
          </p:cNvSpPr>
          <p:nvPr>
            <p:ph type="ctrTitle"/>
          </p:nvPr>
        </p:nvSpPr>
        <p:spPr>
          <a:xfrm>
            <a:off x="143934" y="16933"/>
            <a:ext cx="9076266" cy="795867"/>
          </a:xfrm>
        </p:spPr>
        <p:txBody>
          <a:bodyPr>
            <a:noAutofit/>
          </a:bodyPr>
          <a:lstStyle/>
          <a:p>
            <a:pPr algn="l">
              <a:lnSpc>
                <a:spcPct val="150000"/>
              </a:lnSpc>
            </a:pPr>
            <a:r>
              <a:rPr lang="zh-CN" altLang="en-US" sz="4000" dirty="0">
                <a:latin typeface="黑体" panose="02010609060101010101" pitchFamily="49" charset="-122"/>
                <a:ea typeface="黑体" panose="02010609060101010101" pitchFamily="49" charset="-122"/>
              </a:rPr>
              <a:t>三、内核实现</a:t>
            </a:r>
            <a:r>
              <a:rPr lang="en-US" altLang="zh-CN" sz="4000" dirty="0">
                <a:latin typeface="黑体" panose="02010609060101010101" pitchFamily="49" charset="-122"/>
                <a:ea typeface="黑体" panose="02010609060101010101" pitchFamily="49" charset="-122"/>
              </a:rPr>
              <a:t>-7:</a:t>
            </a:r>
            <a:r>
              <a:rPr lang="zh-CN" altLang="en-US" sz="4000" dirty="0">
                <a:latin typeface="黑体" panose="02010609060101010101" pitchFamily="49" charset="-122"/>
                <a:ea typeface="黑体" panose="02010609060101010101" pitchFamily="49" charset="-122"/>
              </a:rPr>
              <a:t>文件系统之底层设备</a:t>
            </a:r>
          </a:p>
        </p:txBody>
      </p:sp>
      <p:sp>
        <p:nvSpPr>
          <p:cNvPr id="7" name="文本框 6">
            <a:extLst>
              <a:ext uri="{FF2B5EF4-FFF2-40B4-BE49-F238E27FC236}">
                <a16:creationId xmlns:a16="http://schemas.microsoft.com/office/drawing/2014/main" id="{2828933B-E07E-C49C-B820-56981C2740AB}"/>
              </a:ext>
            </a:extLst>
          </p:cNvPr>
          <p:cNvSpPr txBox="1"/>
          <p:nvPr/>
        </p:nvSpPr>
        <p:spPr>
          <a:xfrm>
            <a:off x="143935" y="1077036"/>
            <a:ext cx="8875374" cy="461665"/>
          </a:xfrm>
          <a:prstGeom prst="rect">
            <a:avLst/>
          </a:prstGeom>
          <a:noFill/>
        </p:spPr>
        <p:txBody>
          <a:bodyPr wrap="square" rtlCol="0">
            <a:spAutoFit/>
          </a:bodyPr>
          <a:lstStyle/>
          <a:p>
            <a:r>
              <a:rPr lang="zh-CN" altLang="en-US" sz="2400" dirty="0"/>
              <a:t>主要涉及的</a:t>
            </a:r>
            <a:r>
              <a:rPr lang="en-US" altLang="zh-CN" sz="2400" dirty="0"/>
              <a:t>xv6</a:t>
            </a:r>
            <a:r>
              <a:rPr lang="zh-CN" altLang="en-US" sz="2400" dirty="0"/>
              <a:t>源文件：</a:t>
            </a:r>
            <a:r>
              <a:rPr lang="en-US" altLang="zh-CN" sz="2400" dirty="0" err="1"/>
              <a:t>mkfs.c</a:t>
            </a:r>
            <a:r>
              <a:rPr lang="zh-CN" altLang="en-US" sz="2400" dirty="0"/>
              <a:t>、</a:t>
            </a:r>
            <a:r>
              <a:rPr lang="en-US" altLang="zh-CN" sz="2400" dirty="0" err="1"/>
              <a:t>virtio_disk.c</a:t>
            </a:r>
            <a:r>
              <a:rPr lang="zh-CN" altLang="en-US" sz="2400" dirty="0"/>
              <a:t>、</a:t>
            </a:r>
            <a:r>
              <a:rPr lang="en-US" altLang="zh-CN" sz="2400" dirty="0" err="1"/>
              <a:t>buf.c</a:t>
            </a:r>
            <a:r>
              <a:rPr lang="zh-CN" altLang="en-US" sz="2400" dirty="0"/>
              <a:t>、</a:t>
            </a:r>
            <a:r>
              <a:rPr lang="en-US" altLang="zh-CN" sz="2400" dirty="0" err="1"/>
              <a:t>fs.c</a:t>
            </a:r>
            <a:r>
              <a:rPr lang="zh-CN" altLang="en-US" sz="2400" dirty="0"/>
              <a:t>（部分）</a:t>
            </a:r>
          </a:p>
        </p:txBody>
      </p:sp>
      <p:sp>
        <p:nvSpPr>
          <p:cNvPr id="9" name="矩形 8">
            <a:extLst>
              <a:ext uri="{FF2B5EF4-FFF2-40B4-BE49-F238E27FC236}">
                <a16:creationId xmlns:a16="http://schemas.microsoft.com/office/drawing/2014/main" id="{1C977307-0F85-003D-B2D0-05C288252189}"/>
              </a:ext>
            </a:extLst>
          </p:cNvPr>
          <p:cNvSpPr/>
          <p:nvPr/>
        </p:nvSpPr>
        <p:spPr>
          <a:xfrm>
            <a:off x="253844" y="1802937"/>
            <a:ext cx="5892492" cy="545868"/>
          </a:xfrm>
          <a:prstGeom prst="rect">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dirty="0"/>
              <a:t>问题</a:t>
            </a:r>
            <a:r>
              <a:rPr lang="en-US" altLang="zh-CN" sz="2400" dirty="0"/>
              <a:t>1</a:t>
            </a:r>
            <a:r>
              <a:rPr lang="zh-CN" altLang="en-US" sz="2400" dirty="0"/>
              <a:t>：磁盘布局与磁盘映像文件创建</a:t>
            </a:r>
          </a:p>
        </p:txBody>
      </p:sp>
      <p:sp>
        <p:nvSpPr>
          <p:cNvPr id="3" name="矩形 2">
            <a:extLst>
              <a:ext uri="{FF2B5EF4-FFF2-40B4-BE49-F238E27FC236}">
                <a16:creationId xmlns:a16="http://schemas.microsoft.com/office/drawing/2014/main" id="{9BA44D07-5506-3786-34F2-AA2A614E75D5}"/>
              </a:ext>
            </a:extLst>
          </p:cNvPr>
          <p:cNvSpPr/>
          <p:nvPr/>
        </p:nvSpPr>
        <p:spPr>
          <a:xfrm>
            <a:off x="253844" y="2568862"/>
            <a:ext cx="785247" cy="640080"/>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altLang="zh-CN" dirty="0"/>
              <a:t>superblock</a:t>
            </a:r>
            <a:endParaRPr lang="zh-CN" altLang="en-US" dirty="0"/>
          </a:p>
        </p:txBody>
      </p:sp>
      <p:sp>
        <p:nvSpPr>
          <p:cNvPr id="4" name="矩形 3">
            <a:extLst>
              <a:ext uri="{FF2B5EF4-FFF2-40B4-BE49-F238E27FC236}">
                <a16:creationId xmlns:a16="http://schemas.microsoft.com/office/drawing/2014/main" id="{370BE3AC-128B-C563-B984-9C7CD446FD54}"/>
              </a:ext>
            </a:extLst>
          </p:cNvPr>
          <p:cNvSpPr/>
          <p:nvPr/>
        </p:nvSpPr>
        <p:spPr>
          <a:xfrm>
            <a:off x="1039091" y="2568862"/>
            <a:ext cx="1330038" cy="640080"/>
          </a:xfrm>
          <a:prstGeom prst="rect">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inode bitmap</a:t>
            </a:r>
            <a:endParaRPr lang="zh-CN" altLang="en-US" dirty="0"/>
          </a:p>
        </p:txBody>
      </p:sp>
      <p:sp>
        <p:nvSpPr>
          <p:cNvPr id="5" name="矩形 4">
            <a:extLst>
              <a:ext uri="{FF2B5EF4-FFF2-40B4-BE49-F238E27FC236}">
                <a16:creationId xmlns:a16="http://schemas.microsoft.com/office/drawing/2014/main" id="{0734D312-90F9-9151-18EB-FCC0A98BE75D}"/>
              </a:ext>
            </a:extLst>
          </p:cNvPr>
          <p:cNvSpPr/>
          <p:nvPr/>
        </p:nvSpPr>
        <p:spPr>
          <a:xfrm>
            <a:off x="2369129" y="2568862"/>
            <a:ext cx="1259069" cy="64008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inode region</a:t>
            </a:r>
            <a:endParaRPr lang="zh-CN" altLang="en-US" dirty="0"/>
          </a:p>
        </p:txBody>
      </p:sp>
      <p:sp>
        <p:nvSpPr>
          <p:cNvPr id="6" name="矩形 5">
            <a:extLst>
              <a:ext uri="{FF2B5EF4-FFF2-40B4-BE49-F238E27FC236}">
                <a16:creationId xmlns:a16="http://schemas.microsoft.com/office/drawing/2014/main" id="{305B8078-A00E-6959-1029-86E224AED3D6}"/>
              </a:ext>
            </a:extLst>
          </p:cNvPr>
          <p:cNvSpPr/>
          <p:nvPr/>
        </p:nvSpPr>
        <p:spPr>
          <a:xfrm>
            <a:off x="3628198" y="2568862"/>
            <a:ext cx="1259069" cy="640080"/>
          </a:xfrm>
          <a:prstGeom prst="rect">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data bitmap</a:t>
            </a:r>
            <a:endParaRPr lang="zh-CN" altLang="en-US" dirty="0"/>
          </a:p>
        </p:txBody>
      </p:sp>
      <p:sp>
        <p:nvSpPr>
          <p:cNvPr id="8" name="矩形 7">
            <a:extLst>
              <a:ext uri="{FF2B5EF4-FFF2-40B4-BE49-F238E27FC236}">
                <a16:creationId xmlns:a16="http://schemas.microsoft.com/office/drawing/2014/main" id="{A58E3B6D-8D76-2526-8F0E-736FCEEA93B5}"/>
              </a:ext>
            </a:extLst>
          </p:cNvPr>
          <p:cNvSpPr/>
          <p:nvPr/>
        </p:nvSpPr>
        <p:spPr>
          <a:xfrm>
            <a:off x="4887267" y="2568862"/>
            <a:ext cx="1259069" cy="64008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data region</a:t>
            </a:r>
            <a:endParaRPr lang="zh-CN" altLang="en-US" dirty="0"/>
          </a:p>
        </p:txBody>
      </p:sp>
      <p:sp>
        <p:nvSpPr>
          <p:cNvPr id="21" name="矩形: 圆角 20">
            <a:extLst>
              <a:ext uri="{FF2B5EF4-FFF2-40B4-BE49-F238E27FC236}">
                <a16:creationId xmlns:a16="http://schemas.microsoft.com/office/drawing/2014/main" id="{0ED0E88B-AF72-9599-DC2F-5673F9DB4294}"/>
              </a:ext>
            </a:extLst>
          </p:cNvPr>
          <p:cNvSpPr/>
          <p:nvPr/>
        </p:nvSpPr>
        <p:spPr>
          <a:xfrm>
            <a:off x="253844" y="3399904"/>
            <a:ext cx="5892492" cy="246472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50000"/>
              </a:lnSpc>
            </a:pPr>
            <a:r>
              <a:rPr lang="zh-CN" altLang="en-US" sz="2000" dirty="0"/>
              <a:t>磁盘映像文件的创建依赖外部的</a:t>
            </a:r>
            <a:r>
              <a:rPr lang="en-US" altLang="zh-CN" sz="2000" dirty="0" err="1"/>
              <a:t>linux</a:t>
            </a:r>
            <a:r>
              <a:rPr lang="zh-CN" altLang="en-US" sz="2000" dirty="0"/>
              <a:t>环境，所以</a:t>
            </a:r>
            <a:r>
              <a:rPr lang="en-US" altLang="zh-CN" sz="2000" dirty="0" err="1"/>
              <a:t>mkfs.c</a:t>
            </a:r>
            <a:r>
              <a:rPr lang="zh-CN" altLang="en-US" sz="2000" dirty="0"/>
              <a:t>不应该放在</a:t>
            </a:r>
            <a:r>
              <a:rPr lang="en-US" altLang="zh-CN" sz="2000" dirty="0"/>
              <a:t>kernel</a:t>
            </a:r>
            <a:r>
              <a:rPr lang="zh-CN" altLang="en-US" sz="2000" dirty="0"/>
              <a:t>目录下。磁盘映像文件的创建过程就是使用</a:t>
            </a:r>
            <a:r>
              <a:rPr lang="en-US" altLang="zh-CN" sz="2000" dirty="0" err="1"/>
              <a:t>linux</a:t>
            </a:r>
            <a:r>
              <a:rPr lang="zh-CN" altLang="en-US" sz="2000" dirty="0"/>
              <a:t>提供的 </a:t>
            </a:r>
            <a:r>
              <a:rPr lang="en-US" altLang="zh-CN" sz="2000" dirty="0"/>
              <a:t>open + read + write + </a:t>
            </a:r>
            <a:r>
              <a:rPr lang="en-US" altLang="zh-CN" sz="2000" dirty="0" err="1"/>
              <a:t>lseek</a:t>
            </a:r>
            <a:r>
              <a:rPr lang="en-US" altLang="zh-CN" sz="2000" dirty="0"/>
              <a:t> </a:t>
            </a:r>
            <a:r>
              <a:rPr lang="zh-CN" altLang="en-US" sz="2000" dirty="0"/>
              <a:t>系统调用生成一个文件。在当前阶段，只需填写</a:t>
            </a:r>
            <a:r>
              <a:rPr lang="en-US" altLang="zh-CN" sz="2000" dirty="0"/>
              <a:t>superblock</a:t>
            </a:r>
            <a:r>
              <a:rPr lang="zh-CN" altLang="en-US" sz="2000" dirty="0"/>
              <a:t>，其他区域全部赋</a:t>
            </a:r>
            <a:r>
              <a:rPr lang="en-US" altLang="zh-CN" sz="2000" dirty="0"/>
              <a:t>0</a:t>
            </a:r>
            <a:r>
              <a:rPr lang="zh-CN" altLang="en-US" sz="2000" dirty="0"/>
              <a:t>即可。</a:t>
            </a:r>
            <a:endParaRPr lang="en-US" altLang="zh-CN" sz="2000" dirty="0"/>
          </a:p>
        </p:txBody>
      </p:sp>
      <p:sp>
        <p:nvSpPr>
          <p:cNvPr id="27" name="文本框 26">
            <a:extLst>
              <a:ext uri="{FF2B5EF4-FFF2-40B4-BE49-F238E27FC236}">
                <a16:creationId xmlns:a16="http://schemas.microsoft.com/office/drawing/2014/main" id="{AF4A3891-9101-67CB-7A2B-B898A56C3000}"/>
              </a:ext>
            </a:extLst>
          </p:cNvPr>
          <p:cNvSpPr txBox="1"/>
          <p:nvPr/>
        </p:nvSpPr>
        <p:spPr>
          <a:xfrm>
            <a:off x="132694" y="6055590"/>
            <a:ext cx="6134792" cy="369332"/>
          </a:xfrm>
          <a:prstGeom prst="rect">
            <a:avLst/>
          </a:prstGeom>
          <a:noFill/>
        </p:spPr>
        <p:txBody>
          <a:bodyPr wrap="square">
            <a:spAutoFit/>
          </a:bodyPr>
          <a:lstStyle/>
          <a:p>
            <a:r>
              <a:rPr lang="en-US" altLang="zh-CN" dirty="0"/>
              <a:t>QEMUOPTS += -drive file=</a:t>
            </a:r>
            <a:r>
              <a:rPr lang="en-US" altLang="zh-CN" dirty="0" err="1"/>
              <a:t>fs.img,if</a:t>
            </a:r>
            <a:r>
              <a:rPr lang="en-US" altLang="zh-CN" dirty="0"/>
              <a:t>=</a:t>
            </a:r>
            <a:r>
              <a:rPr lang="en-US" altLang="zh-CN" dirty="0" err="1"/>
              <a:t>none,format</a:t>
            </a:r>
            <a:r>
              <a:rPr lang="en-US" altLang="zh-CN" dirty="0"/>
              <a:t>=</a:t>
            </a:r>
            <a:r>
              <a:rPr lang="en-US" altLang="zh-CN" dirty="0" err="1"/>
              <a:t>raw,id</a:t>
            </a:r>
            <a:r>
              <a:rPr lang="en-US" altLang="zh-CN" dirty="0"/>
              <a:t>=x0</a:t>
            </a:r>
            <a:endParaRPr lang="zh-CN" altLang="en-US" dirty="0"/>
          </a:p>
        </p:txBody>
      </p:sp>
      <p:sp>
        <p:nvSpPr>
          <p:cNvPr id="28" name="矩形 27">
            <a:extLst>
              <a:ext uri="{FF2B5EF4-FFF2-40B4-BE49-F238E27FC236}">
                <a16:creationId xmlns:a16="http://schemas.microsoft.com/office/drawing/2014/main" id="{0E37CE46-0FE5-5E5D-B242-C95C0C75E331}"/>
              </a:ext>
            </a:extLst>
          </p:cNvPr>
          <p:cNvSpPr/>
          <p:nvPr/>
        </p:nvSpPr>
        <p:spPr>
          <a:xfrm>
            <a:off x="6474075" y="1802937"/>
            <a:ext cx="5638648" cy="545868"/>
          </a:xfrm>
          <a:prstGeom prst="rect">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dirty="0"/>
              <a:t>问题</a:t>
            </a:r>
            <a:r>
              <a:rPr lang="en-US" altLang="zh-CN" sz="2400" dirty="0"/>
              <a:t>2</a:t>
            </a:r>
            <a:r>
              <a:rPr lang="zh-CN" altLang="en-US" sz="2400" dirty="0"/>
              <a:t>：磁盘驱动</a:t>
            </a:r>
            <a:r>
              <a:rPr lang="en-US" altLang="zh-CN" sz="2400" dirty="0"/>
              <a:t>(</a:t>
            </a:r>
            <a:r>
              <a:rPr lang="zh-CN" altLang="en-US" sz="2400" dirty="0"/>
              <a:t>以</a:t>
            </a:r>
            <a:r>
              <a:rPr lang="en-US" altLang="zh-CN" sz="2400" dirty="0"/>
              <a:t>block</a:t>
            </a:r>
            <a:r>
              <a:rPr lang="zh-CN" altLang="en-US" sz="2400" dirty="0"/>
              <a:t>为单位的读写</a:t>
            </a:r>
            <a:r>
              <a:rPr lang="en-US" altLang="zh-CN" sz="2400" dirty="0"/>
              <a:t>)</a:t>
            </a:r>
            <a:endParaRPr lang="zh-CN" altLang="en-US" sz="2400" dirty="0"/>
          </a:p>
        </p:txBody>
      </p:sp>
      <p:sp>
        <p:nvSpPr>
          <p:cNvPr id="30" name="矩形: 圆角 29">
            <a:extLst>
              <a:ext uri="{FF2B5EF4-FFF2-40B4-BE49-F238E27FC236}">
                <a16:creationId xmlns:a16="http://schemas.microsoft.com/office/drawing/2014/main" id="{93686C99-6122-CA43-7D29-AB41BF1BD75D}"/>
              </a:ext>
            </a:extLst>
          </p:cNvPr>
          <p:cNvSpPr/>
          <p:nvPr/>
        </p:nvSpPr>
        <p:spPr>
          <a:xfrm>
            <a:off x="6474075" y="3119042"/>
            <a:ext cx="5638648" cy="246472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50000"/>
              </a:lnSpc>
            </a:pPr>
            <a:r>
              <a:rPr lang="zh-CN" altLang="en-US" sz="2000" dirty="0"/>
              <a:t>访问磁盘不同于访问内存或寄存器，不能以字节或比特为单位寻址和直接访问，因为磁盘本质是一种外设。类似之前的</a:t>
            </a:r>
            <a:r>
              <a:rPr lang="en-US" altLang="zh-CN" sz="2000" dirty="0"/>
              <a:t>UART</a:t>
            </a:r>
            <a:r>
              <a:rPr lang="zh-CN" altLang="en-US" sz="2000" dirty="0"/>
              <a:t>，访问磁盘需要使用磁盘驱动提供的接口。包括：以</a:t>
            </a:r>
            <a:r>
              <a:rPr lang="en-US" altLang="zh-CN" sz="2000" dirty="0"/>
              <a:t>block</a:t>
            </a:r>
            <a:r>
              <a:rPr lang="zh-CN" altLang="en-US" sz="2000" dirty="0"/>
              <a:t>为单位的读写函数 </a:t>
            </a:r>
            <a:r>
              <a:rPr lang="en-US" altLang="zh-CN" sz="2000" dirty="0"/>
              <a:t>+ </a:t>
            </a:r>
            <a:r>
              <a:rPr lang="zh-CN" altLang="en-US" sz="2000" dirty="0"/>
              <a:t>磁盘中断处理函数。</a:t>
            </a:r>
            <a:endParaRPr lang="en-US" altLang="zh-CN" sz="2000" dirty="0"/>
          </a:p>
        </p:txBody>
      </p:sp>
      <p:sp>
        <p:nvSpPr>
          <p:cNvPr id="31" name="矩形: 圆角 30">
            <a:extLst>
              <a:ext uri="{FF2B5EF4-FFF2-40B4-BE49-F238E27FC236}">
                <a16:creationId xmlns:a16="http://schemas.microsoft.com/office/drawing/2014/main" id="{E13F350F-257A-0C82-7FB3-C59932D37230}"/>
              </a:ext>
            </a:extLst>
          </p:cNvPr>
          <p:cNvSpPr/>
          <p:nvPr/>
        </p:nvSpPr>
        <p:spPr>
          <a:xfrm>
            <a:off x="6474075" y="5676900"/>
            <a:ext cx="5638648" cy="107303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50000"/>
              </a:lnSpc>
            </a:pPr>
            <a:r>
              <a:rPr lang="zh-CN" altLang="en-US" sz="2000" dirty="0"/>
              <a:t>读写函数需要的基本信息：读取哪个</a:t>
            </a:r>
            <a:r>
              <a:rPr lang="en-US" altLang="zh-CN" sz="2000" dirty="0"/>
              <a:t>block + </a:t>
            </a:r>
            <a:r>
              <a:rPr lang="zh-CN" altLang="en-US" sz="2000" dirty="0"/>
              <a:t>读到的</a:t>
            </a:r>
            <a:r>
              <a:rPr lang="en-US" altLang="zh-CN" sz="2000" dirty="0"/>
              <a:t>block</a:t>
            </a:r>
            <a:r>
              <a:rPr lang="zh-CN" altLang="en-US" sz="2000" dirty="0"/>
              <a:t>放入内存的哪个地址空间 </a:t>
            </a:r>
            <a:r>
              <a:rPr lang="en-US" altLang="zh-CN" sz="2000" dirty="0"/>
              <a:t>=&gt; buf</a:t>
            </a:r>
          </a:p>
        </p:txBody>
      </p:sp>
      <p:sp>
        <p:nvSpPr>
          <p:cNvPr id="35" name="文本框 34">
            <a:extLst>
              <a:ext uri="{FF2B5EF4-FFF2-40B4-BE49-F238E27FC236}">
                <a16:creationId xmlns:a16="http://schemas.microsoft.com/office/drawing/2014/main" id="{C1D7460D-59DB-237D-9A8A-436E2CE06430}"/>
              </a:ext>
            </a:extLst>
          </p:cNvPr>
          <p:cNvSpPr txBox="1"/>
          <p:nvPr/>
        </p:nvSpPr>
        <p:spPr>
          <a:xfrm>
            <a:off x="6474075" y="2424913"/>
            <a:ext cx="5319530" cy="646331"/>
          </a:xfrm>
          <a:prstGeom prst="rect">
            <a:avLst/>
          </a:prstGeom>
          <a:noFill/>
        </p:spPr>
        <p:txBody>
          <a:bodyPr wrap="square">
            <a:spAutoFit/>
          </a:bodyPr>
          <a:lstStyle/>
          <a:p>
            <a:r>
              <a:rPr lang="en-US" altLang="zh-CN" dirty="0"/>
              <a:t>QEMUOPTS += -device </a:t>
            </a:r>
            <a:r>
              <a:rPr lang="en-US" altLang="zh-CN" dirty="0" err="1"/>
              <a:t>virtio</a:t>
            </a:r>
            <a:r>
              <a:rPr lang="en-US" altLang="zh-CN" dirty="0"/>
              <a:t>-blk-device,</a:t>
            </a:r>
          </a:p>
          <a:p>
            <a:r>
              <a:rPr lang="en-US" altLang="zh-CN" dirty="0"/>
              <a:t>                           drive=x0, bus=virtio-mmio-bus.0</a:t>
            </a:r>
          </a:p>
        </p:txBody>
      </p:sp>
    </p:spTree>
    <p:extLst>
      <p:ext uri="{BB962C8B-B14F-4D97-AF65-F5344CB8AC3E}">
        <p14:creationId xmlns:p14="http://schemas.microsoft.com/office/powerpoint/2010/main" val="1250145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1"/>
                                        </p:tgtEl>
                                        <p:attrNameLst>
                                          <p:attrName>style.visibility</p:attrName>
                                        </p:attrNameLst>
                                      </p:cBhvr>
                                      <p:to>
                                        <p:strVal val="visible"/>
                                      </p:to>
                                    </p:set>
                                    <p:animEffect transition="in" filter="fade">
                                      <p:cBhvr>
                                        <p:cTn id="25" dur="500"/>
                                        <p:tgtEl>
                                          <p:spTgt spid="21"/>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7"/>
                                        </p:tgtEl>
                                        <p:attrNameLst>
                                          <p:attrName>style.visibility</p:attrName>
                                        </p:attrNameLst>
                                      </p:cBhvr>
                                      <p:to>
                                        <p:strVal val="visible"/>
                                      </p:to>
                                    </p:set>
                                    <p:animEffect transition="in" filter="fade">
                                      <p:cBhvr>
                                        <p:cTn id="28" dur="500"/>
                                        <p:tgtEl>
                                          <p:spTgt spid="27"/>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28"/>
                                        </p:tgtEl>
                                        <p:attrNameLst>
                                          <p:attrName>style.visibility</p:attrName>
                                        </p:attrNameLst>
                                      </p:cBhvr>
                                      <p:to>
                                        <p:strVal val="visible"/>
                                      </p:to>
                                    </p:set>
                                    <p:animEffect transition="in" filter="fade">
                                      <p:cBhvr>
                                        <p:cTn id="33" dur="500"/>
                                        <p:tgtEl>
                                          <p:spTgt spid="28"/>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0"/>
                                        </p:tgtEl>
                                        <p:attrNameLst>
                                          <p:attrName>style.visibility</p:attrName>
                                        </p:attrNameLst>
                                      </p:cBhvr>
                                      <p:to>
                                        <p:strVal val="visible"/>
                                      </p:to>
                                    </p:set>
                                    <p:animEffect transition="in" filter="fade">
                                      <p:cBhvr>
                                        <p:cTn id="36" dur="500"/>
                                        <p:tgtEl>
                                          <p:spTgt spid="30"/>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1"/>
                                        </p:tgtEl>
                                        <p:attrNameLst>
                                          <p:attrName>style.visibility</p:attrName>
                                        </p:attrNameLst>
                                      </p:cBhvr>
                                      <p:to>
                                        <p:strVal val="visible"/>
                                      </p:to>
                                    </p:set>
                                    <p:animEffect transition="in" filter="fade">
                                      <p:cBhvr>
                                        <p:cTn id="39" dur="500"/>
                                        <p:tgtEl>
                                          <p:spTgt spid="31"/>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35"/>
                                        </p:tgtEl>
                                        <p:attrNameLst>
                                          <p:attrName>style.visibility</p:attrName>
                                        </p:attrNameLst>
                                      </p:cBhvr>
                                      <p:to>
                                        <p:strVal val="visible"/>
                                      </p:to>
                                    </p:set>
                                    <p:animEffect transition="in" filter="fade">
                                      <p:cBhvr>
                                        <p:cTn id="42"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3" grpId="0" animBg="1"/>
      <p:bldP spid="4" grpId="0" animBg="1"/>
      <p:bldP spid="5" grpId="0" animBg="1"/>
      <p:bldP spid="6" grpId="0" animBg="1"/>
      <p:bldP spid="8" grpId="0" animBg="1"/>
      <p:bldP spid="21" grpId="0" animBg="1"/>
      <p:bldP spid="27" grpId="0"/>
      <p:bldP spid="28" grpId="0" animBg="1"/>
      <p:bldP spid="30" grpId="0" animBg="1"/>
      <p:bldP spid="31" grpId="0" animBg="1"/>
      <p:bldP spid="3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B2A8CA-F569-CEF2-EE5D-5B0E5BBE79E5}"/>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457AF339-4ED9-6F40-F839-08C494331528}"/>
              </a:ext>
            </a:extLst>
          </p:cNvPr>
          <p:cNvSpPr>
            <a:spLocks noGrp="1"/>
          </p:cNvSpPr>
          <p:nvPr>
            <p:ph type="ctrTitle"/>
          </p:nvPr>
        </p:nvSpPr>
        <p:spPr>
          <a:xfrm>
            <a:off x="143934" y="16933"/>
            <a:ext cx="9076266" cy="795867"/>
          </a:xfrm>
        </p:spPr>
        <p:txBody>
          <a:bodyPr>
            <a:noAutofit/>
          </a:bodyPr>
          <a:lstStyle/>
          <a:p>
            <a:pPr algn="l">
              <a:lnSpc>
                <a:spcPct val="150000"/>
              </a:lnSpc>
            </a:pPr>
            <a:r>
              <a:rPr lang="zh-CN" altLang="en-US" sz="4000" dirty="0">
                <a:latin typeface="黑体" panose="02010609060101010101" pitchFamily="49" charset="-122"/>
                <a:ea typeface="黑体" panose="02010609060101010101" pitchFamily="49" charset="-122"/>
              </a:rPr>
              <a:t>三、内核实现</a:t>
            </a:r>
            <a:r>
              <a:rPr lang="en-US" altLang="zh-CN" sz="4000" dirty="0">
                <a:latin typeface="黑体" panose="02010609060101010101" pitchFamily="49" charset="-122"/>
                <a:ea typeface="黑体" panose="02010609060101010101" pitchFamily="49" charset="-122"/>
              </a:rPr>
              <a:t>-7:</a:t>
            </a:r>
            <a:r>
              <a:rPr lang="zh-CN" altLang="en-US" sz="4000" dirty="0">
                <a:latin typeface="黑体" panose="02010609060101010101" pitchFamily="49" charset="-122"/>
                <a:ea typeface="黑体" panose="02010609060101010101" pitchFamily="49" charset="-122"/>
              </a:rPr>
              <a:t>文件系统之底层设备</a:t>
            </a:r>
          </a:p>
        </p:txBody>
      </p:sp>
      <p:sp>
        <p:nvSpPr>
          <p:cNvPr id="9" name="矩形 8">
            <a:extLst>
              <a:ext uri="{FF2B5EF4-FFF2-40B4-BE49-F238E27FC236}">
                <a16:creationId xmlns:a16="http://schemas.microsoft.com/office/drawing/2014/main" id="{E14868DA-67E7-4350-8C0F-07679439D27F}"/>
              </a:ext>
            </a:extLst>
          </p:cNvPr>
          <p:cNvSpPr/>
          <p:nvPr/>
        </p:nvSpPr>
        <p:spPr>
          <a:xfrm>
            <a:off x="253843" y="1006947"/>
            <a:ext cx="5257494" cy="545868"/>
          </a:xfrm>
          <a:prstGeom prst="rect">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dirty="0"/>
              <a:t>问题</a:t>
            </a:r>
            <a:r>
              <a:rPr lang="en-US" altLang="zh-CN" sz="2400" dirty="0"/>
              <a:t>3</a:t>
            </a:r>
            <a:r>
              <a:rPr lang="zh-CN" altLang="en-US" sz="2400" dirty="0"/>
              <a:t>：</a:t>
            </a:r>
            <a:r>
              <a:rPr lang="en-US" altLang="zh-CN" sz="2400" dirty="0"/>
              <a:t>block buf </a:t>
            </a:r>
            <a:r>
              <a:rPr lang="zh-CN" altLang="en-US" sz="2400" dirty="0"/>
              <a:t>的设计</a:t>
            </a:r>
          </a:p>
        </p:txBody>
      </p:sp>
      <p:sp>
        <p:nvSpPr>
          <p:cNvPr id="28" name="矩形 27">
            <a:extLst>
              <a:ext uri="{FF2B5EF4-FFF2-40B4-BE49-F238E27FC236}">
                <a16:creationId xmlns:a16="http://schemas.microsoft.com/office/drawing/2014/main" id="{3508F77E-286E-9FFC-6707-CC5455B0BE96}"/>
              </a:ext>
            </a:extLst>
          </p:cNvPr>
          <p:cNvSpPr/>
          <p:nvPr/>
        </p:nvSpPr>
        <p:spPr>
          <a:xfrm>
            <a:off x="6165043" y="1006947"/>
            <a:ext cx="5892492" cy="545868"/>
          </a:xfrm>
          <a:prstGeom prst="rect">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dirty="0"/>
              <a:t>问题</a:t>
            </a:r>
            <a:r>
              <a:rPr lang="en-US" altLang="zh-CN" sz="2400" dirty="0"/>
              <a:t>4</a:t>
            </a:r>
            <a:r>
              <a:rPr lang="zh-CN" altLang="en-US" sz="2400" dirty="0"/>
              <a:t>：</a:t>
            </a:r>
            <a:r>
              <a:rPr lang="en-US" altLang="zh-CN" sz="2400" dirty="0"/>
              <a:t>bitmap</a:t>
            </a:r>
            <a:r>
              <a:rPr lang="zh-CN" altLang="en-US" sz="2400" dirty="0"/>
              <a:t>的管理</a:t>
            </a:r>
          </a:p>
        </p:txBody>
      </p:sp>
      <p:sp>
        <p:nvSpPr>
          <p:cNvPr id="30" name="矩形: 圆角 29">
            <a:extLst>
              <a:ext uri="{FF2B5EF4-FFF2-40B4-BE49-F238E27FC236}">
                <a16:creationId xmlns:a16="http://schemas.microsoft.com/office/drawing/2014/main" id="{E286FB0C-562B-3C6B-C6F6-F93FF574BA38}"/>
              </a:ext>
            </a:extLst>
          </p:cNvPr>
          <p:cNvSpPr/>
          <p:nvPr/>
        </p:nvSpPr>
        <p:spPr>
          <a:xfrm>
            <a:off x="6165043" y="2751639"/>
            <a:ext cx="5892492" cy="386184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50000"/>
              </a:lnSpc>
            </a:pPr>
            <a:r>
              <a:rPr lang="zh-CN" altLang="en-US" sz="2000" dirty="0"/>
              <a:t>磁盘里有两个</a:t>
            </a:r>
            <a:r>
              <a:rPr lang="en-US" altLang="zh-CN" sz="2000" dirty="0"/>
              <a:t>bitmap</a:t>
            </a:r>
            <a:r>
              <a:rPr lang="zh-CN" altLang="en-US" sz="2000" dirty="0"/>
              <a:t>区域，分别管理</a:t>
            </a:r>
            <a:r>
              <a:rPr lang="en-US" altLang="zh-CN" sz="2000" dirty="0"/>
              <a:t>inode region</a:t>
            </a:r>
            <a:r>
              <a:rPr lang="zh-CN" altLang="en-US" sz="2000" dirty="0"/>
              <a:t>和</a:t>
            </a:r>
            <a:r>
              <a:rPr lang="en-US" altLang="zh-CN" sz="2000" dirty="0"/>
              <a:t>data region</a:t>
            </a:r>
            <a:r>
              <a:rPr lang="zh-CN" altLang="en-US" sz="2000" dirty="0"/>
              <a:t>。对于</a:t>
            </a:r>
            <a:r>
              <a:rPr lang="en-US" altLang="zh-CN" sz="2000" dirty="0"/>
              <a:t>inode bitmap</a:t>
            </a:r>
            <a:r>
              <a:rPr lang="zh-CN" altLang="en-US" sz="2000" dirty="0"/>
              <a:t>，每一个</a:t>
            </a:r>
            <a:r>
              <a:rPr lang="en-US" altLang="zh-CN" sz="2000" dirty="0"/>
              <a:t>bit</a:t>
            </a:r>
            <a:r>
              <a:rPr lang="zh-CN" altLang="en-US" sz="2000" dirty="0"/>
              <a:t>对应一个</a:t>
            </a:r>
            <a:r>
              <a:rPr lang="en-US" altLang="zh-CN" sz="2000" dirty="0"/>
              <a:t>inode</a:t>
            </a:r>
            <a:r>
              <a:rPr lang="zh-CN" altLang="en-US" sz="2000" dirty="0"/>
              <a:t>；对于</a:t>
            </a:r>
            <a:r>
              <a:rPr lang="en-US" altLang="zh-CN" sz="2000" dirty="0"/>
              <a:t>data bitmap</a:t>
            </a:r>
            <a:r>
              <a:rPr lang="zh-CN" altLang="en-US" sz="2000" dirty="0"/>
              <a:t>，每一个</a:t>
            </a:r>
            <a:r>
              <a:rPr lang="en-US" altLang="zh-CN" sz="2000" dirty="0"/>
              <a:t>bit</a:t>
            </a:r>
            <a:r>
              <a:rPr lang="zh-CN" altLang="en-US" sz="2000" dirty="0"/>
              <a:t>对应一个</a:t>
            </a:r>
            <a:r>
              <a:rPr lang="en-US" altLang="zh-CN" sz="2000" dirty="0"/>
              <a:t>data block</a:t>
            </a:r>
            <a:r>
              <a:rPr lang="zh-CN" altLang="en-US" sz="2000" dirty="0"/>
              <a:t>。</a:t>
            </a:r>
            <a:r>
              <a:rPr lang="en-US" altLang="zh-CN" sz="2000" dirty="0"/>
              <a:t>bit = 1 </a:t>
            </a:r>
            <a:r>
              <a:rPr lang="zh-CN" altLang="en-US" sz="2000" dirty="0"/>
              <a:t>代表管理的对象已经分配，</a:t>
            </a:r>
            <a:r>
              <a:rPr lang="en-US" altLang="zh-CN" sz="2000" dirty="0"/>
              <a:t>bit</a:t>
            </a:r>
            <a:r>
              <a:rPr lang="zh-CN" altLang="en-US" sz="2000" dirty="0"/>
              <a:t> </a:t>
            </a:r>
            <a:r>
              <a:rPr lang="en-US" altLang="zh-CN" sz="2000" dirty="0"/>
              <a:t>=</a:t>
            </a:r>
            <a:r>
              <a:rPr lang="zh-CN" altLang="en-US" sz="2000" dirty="0"/>
              <a:t> </a:t>
            </a:r>
            <a:r>
              <a:rPr lang="en-US" altLang="zh-CN" sz="2000" dirty="0"/>
              <a:t>0</a:t>
            </a:r>
            <a:r>
              <a:rPr lang="zh-CN" altLang="en-US" sz="2000" dirty="0"/>
              <a:t> 代表还未分配。当我们在内存里释放或申请一个</a:t>
            </a:r>
            <a:r>
              <a:rPr lang="en-US" altLang="zh-CN" sz="2000" dirty="0"/>
              <a:t>inode</a:t>
            </a:r>
            <a:r>
              <a:rPr lang="zh-CN" altLang="en-US" sz="2000" dirty="0"/>
              <a:t>或</a:t>
            </a:r>
            <a:r>
              <a:rPr lang="en-US" altLang="zh-CN" sz="2000" dirty="0"/>
              <a:t>block</a:t>
            </a:r>
            <a:r>
              <a:rPr lang="zh-CN" altLang="en-US" sz="2000" dirty="0"/>
              <a:t>时，需要同步修改磁盘里的</a:t>
            </a:r>
            <a:r>
              <a:rPr lang="en-US" altLang="zh-CN" sz="2000" dirty="0"/>
              <a:t>bitmap</a:t>
            </a:r>
            <a:r>
              <a:rPr lang="zh-CN" altLang="en-US" sz="2000" dirty="0"/>
              <a:t>，使得操作在磁盘生效。</a:t>
            </a:r>
            <a:endParaRPr lang="en-US" altLang="zh-CN" sz="2000" dirty="0"/>
          </a:p>
        </p:txBody>
      </p:sp>
      <p:sp>
        <p:nvSpPr>
          <p:cNvPr id="10" name="矩形: 圆角 9">
            <a:extLst>
              <a:ext uri="{FF2B5EF4-FFF2-40B4-BE49-F238E27FC236}">
                <a16:creationId xmlns:a16="http://schemas.microsoft.com/office/drawing/2014/main" id="{E6164392-4B52-4F61-F50A-04138305F0EE}"/>
              </a:ext>
            </a:extLst>
          </p:cNvPr>
          <p:cNvSpPr/>
          <p:nvPr/>
        </p:nvSpPr>
        <p:spPr>
          <a:xfrm>
            <a:off x="253843" y="1746961"/>
            <a:ext cx="5257494" cy="165048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altLang="zh-CN" sz="2000" dirty="0"/>
              <a:t>buf </a:t>
            </a:r>
            <a:r>
              <a:rPr lang="zh-CN" altLang="en-US" sz="2000" dirty="0"/>
              <a:t>结构体的四个字段：</a:t>
            </a:r>
            <a:endParaRPr lang="en-US" altLang="zh-CN" sz="2000" dirty="0"/>
          </a:p>
          <a:p>
            <a:pPr marL="342900" indent="-342900">
              <a:buFont typeface="Arial" panose="020B0604020202020204" pitchFamily="34" charset="0"/>
              <a:buChar char="•"/>
            </a:pPr>
            <a:r>
              <a:rPr lang="en-US" altLang="zh-CN" sz="2000" b="1" dirty="0"/>
              <a:t>block num</a:t>
            </a:r>
            <a:r>
              <a:rPr lang="en-US" altLang="zh-CN" sz="2000" dirty="0"/>
              <a:t> </a:t>
            </a:r>
            <a:r>
              <a:rPr lang="zh-CN" altLang="en-US" sz="2000" dirty="0"/>
              <a:t>对应的磁盘</a:t>
            </a:r>
            <a:r>
              <a:rPr lang="en-US" altLang="zh-CN" sz="2000" dirty="0"/>
              <a:t>block</a:t>
            </a:r>
            <a:r>
              <a:rPr lang="zh-CN" altLang="en-US" sz="2000" dirty="0"/>
              <a:t>编号</a:t>
            </a:r>
            <a:endParaRPr lang="en-US" altLang="zh-CN" sz="2000" dirty="0"/>
          </a:p>
          <a:p>
            <a:pPr marL="342900" indent="-342900">
              <a:buFont typeface="Arial" panose="020B0604020202020204" pitchFamily="34" charset="0"/>
              <a:buChar char="•"/>
            </a:pPr>
            <a:r>
              <a:rPr lang="en-US" altLang="zh-CN" sz="2000" b="1" dirty="0"/>
              <a:t>data[BLOCK_SIZE] </a:t>
            </a:r>
            <a:r>
              <a:rPr lang="zh-CN" altLang="en-US" sz="2000" dirty="0"/>
              <a:t>内容暂存区域</a:t>
            </a:r>
            <a:endParaRPr lang="en-US" altLang="zh-CN" sz="2000" dirty="0"/>
          </a:p>
          <a:p>
            <a:pPr marL="342900" indent="-342900">
              <a:buFont typeface="Arial" panose="020B0604020202020204" pitchFamily="34" charset="0"/>
              <a:buChar char="•"/>
            </a:pPr>
            <a:r>
              <a:rPr lang="en-US" altLang="zh-CN" sz="2000" b="1" dirty="0"/>
              <a:t>reference</a:t>
            </a:r>
            <a:r>
              <a:rPr lang="en-US" altLang="zh-CN" sz="2000" dirty="0"/>
              <a:t> </a:t>
            </a:r>
            <a:r>
              <a:rPr lang="zh-CN" altLang="en-US" sz="2000" dirty="0"/>
              <a:t>多少“人”想获取这个</a:t>
            </a:r>
            <a:r>
              <a:rPr lang="en-US" altLang="zh-CN" sz="2000" dirty="0"/>
              <a:t>buf </a:t>
            </a:r>
          </a:p>
          <a:p>
            <a:pPr marL="342900" indent="-342900">
              <a:buFont typeface="Arial" panose="020B0604020202020204" pitchFamily="34" charset="0"/>
              <a:buChar char="•"/>
            </a:pPr>
            <a:r>
              <a:rPr lang="en-US" altLang="zh-CN" sz="2000" b="1" dirty="0"/>
              <a:t>sleeplock</a:t>
            </a:r>
            <a:r>
              <a:rPr lang="en-US" altLang="zh-CN" sz="2000" dirty="0"/>
              <a:t> </a:t>
            </a:r>
            <a:r>
              <a:rPr lang="zh-CN" altLang="en-US" sz="2000" dirty="0"/>
              <a:t>获取失败则进入睡眠</a:t>
            </a:r>
            <a:endParaRPr lang="en-US" altLang="zh-CN" sz="2000" dirty="0"/>
          </a:p>
        </p:txBody>
      </p:sp>
      <p:pic>
        <p:nvPicPr>
          <p:cNvPr id="19" name="图片 18">
            <a:extLst>
              <a:ext uri="{FF2B5EF4-FFF2-40B4-BE49-F238E27FC236}">
                <a16:creationId xmlns:a16="http://schemas.microsoft.com/office/drawing/2014/main" id="{B6FD00E9-B03F-2DB6-FD93-A6D3435294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1025" y="3545440"/>
            <a:ext cx="5423130" cy="3295627"/>
          </a:xfrm>
          <a:prstGeom prst="rect">
            <a:avLst/>
          </a:prstGeom>
        </p:spPr>
      </p:pic>
      <p:sp>
        <p:nvSpPr>
          <p:cNvPr id="20" name="矩形 19">
            <a:extLst>
              <a:ext uri="{FF2B5EF4-FFF2-40B4-BE49-F238E27FC236}">
                <a16:creationId xmlns:a16="http://schemas.microsoft.com/office/drawing/2014/main" id="{6986406C-AA2A-A07B-B787-C2ED40E3E454}"/>
              </a:ext>
            </a:extLst>
          </p:cNvPr>
          <p:cNvSpPr/>
          <p:nvPr/>
        </p:nvSpPr>
        <p:spPr>
          <a:xfrm>
            <a:off x="6165043" y="1832187"/>
            <a:ext cx="785247" cy="640080"/>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altLang="zh-CN" dirty="0"/>
              <a:t>superblock</a:t>
            </a:r>
            <a:endParaRPr lang="zh-CN" altLang="en-US" dirty="0"/>
          </a:p>
        </p:txBody>
      </p:sp>
      <p:sp>
        <p:nvSpPr>
          <p:cNvPr id="22" name="矩形 21">
            <a:extLst>
              <a:ext uri="{FF2B5EF4-FFF2-40B4-BE49-F238E27FC236}">
                <a16:creationId xmlns:a16="http://schemas.microsoft.com/office/drawing/2014/main" id="{C66CE5ED-717F-08D1-7757-02F12DF9EDB1}"/>
              </a:ext>
            </a:extLst>
          </p:cNvPr>
          <p:cNvSpPr/>
          <p:nvPr/>
        </p:nvSpPr>
        <p:spPr>
          <a:xfrm>
            <a:off x="6950290" y="1832187"/>
            <a:ext cx="1330038" cy="640080"/>
          </a:xfrm>
          <a:prstGeom prst="rect">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inode bitmap</a:t>
            </a:r>
            <a:endParaRPr lang="zh-CN" altLang="en-US" dirty="0"/>
          </a:p>
        </p:txBody>
      </p:sp>
      <p:sp>
        <p:nvSpPr>
          <p:cNvPr id="23" name="矩形 22">
            <a:extLst>
              <a:ext uri="{FF2B5EF4-FFF2-40B4-BE49-F238E27FC236}">
                <a16:creationId xmlns:a16="http://schemas.microsoft.com/office/drawing/2014/main" id="{89BB016D-12A8-DABF-327B-78EBA6653D0D}"/>
              </a:ext>
            </a:extLst>
          </p:cNvPr>
          <p:cNvSpPr/>
          <p:nvPr/>
        </p:nvSpPr>
        <p:spPr>
          <a:xfrm>
            <a:off x="8280328" y="1832187"/>
            <a:ext cx="1259069" cy="64008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inode region</a:t>
            </a:r>
            <a:endParaRPr lang="zh-CN" altLang="en-US" dirty="0"/>
          </a:p>
        </p:txBody>
      </p:sp>
      <p:sp>
        <p:nvSpPr>
          <p:cNvPr id="24" name="矩形 23">
            <a:extLst>
              <a:ext uri="{FF2B5EF4-FFF2-40B4-BE49-F238E27FC236}">
                <a16:creationId xmlns:a16="http://schemas.microsoft.com/office/drawing/2014/main" id="{2E60D11B-09F1-58A3-DC13-C10694703053}"/>
              </a:ext>
            </a:extLst>
          </p:cNvPr>
          <p:cNvSpPr/>
          <p:nvPr/>
        </p:nvSpPr>
        <p:spPr>
          <a:xfrm>
            <a:off x="9539397" y="1832187"/>
            <a:ext cx="1259069" cy="640080"/>
          </a:xfrm>
          <a:prstGeom prst="rect">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data bitmap</a:t>
            </a:r>
            <a:endParaRPr lang="zh-CN" altLang="en-US" dirty="0"/>
          </a:p>
        </p:txBody>
      </p:sp>
      <p:sp>
        <p:nvSpPr>
          <p:cNvPr id="25" name="矩形 24">
            <a:extLst>
              <a:ext uri="{FF2B5EF4-FFF2-40B4-BE49-F238E27FC236}">
                <a16:creationId xmlns:a16="http://schemas.microsoft.com/office/drawing/2014/main" id="{B4AC9E51-F7E8-54C0-0694-66BB4F58FD96}"/>
              </a:ext>
            </a:extLst>
          </p:cNvPr>
          <p:cNvSpPr/>
          <p:nvPr/>
        </p:nvSpPr>
        <p:spPr>
          <a:xfrm>
            <a:off x="10798466" y="1832187"/>
            <a:ext cx="1259069" cy="64008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data region</a:t>
            </a:r>
            <a:endParaRPr lang="zh-CN" altLang="en-US" dirty="0"/>
          </a:p>
        </p:txBody>
      </p:sp>
    </p:spTree>
    <p:extLst>
      <p:ext uri="{BB962C8B-B14F-4D97-AF65-F5344CB8AC3E}">
        <p14:creationId xmlns:p14="http://schemas.microsoft.com/office/powerpoint/2010/main" val="3320097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500"/>
                                        <p:tgtEl>
                                          <p:spTgt spid="1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8"/>
                                        </p:tgtEl>
                                        <p:attrNameLst>
                                          <p:attrName>style.visibility</p:attrName>
                                        </p:attrNameLst>
                                      </p:cBhvr>
                                      <p:to>
                                        <p:strVal val="visible"/>
                                      </p:to>
                                    </p:set>
                                    <p:animEffect transition="in" filter="fade">
                                      <p:cBhvr>
                                        <p:cTn id="18" dur="500"/>
                                        <p:tgtEl>
                                          <p:spTgt spid="28"/>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0"/>
                                        </p:tgtEl>
                                        <p:attrNameLst>
                                          <p:attrName>style.visibility</p:attrName>
                                        </p:attrNameLst>
                                      </p:cBhvr>
                                      <p:to>
                                        <p:strVal val="visible"/>
                                      </p:to>
                                    </p:set>
                                    <p:animEffect transition="in" filter="fade">
                                      <p:cBhvr>
                                        <p:cTn id="21" dur="500"/>
                                        <p:tgtEl>
                                          <p:spTgt spid="30"/>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fade">
                                      <p:cBhvr>
                                        <p:cTn id="24" dur="500"/>
                                        <p:tgtEl>
                                          <p:spTgt spid="20"/>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500"/>
                                        <p:tgtEl>
                                          <p:spTgt spid="22"/>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3"/>
                                        </p:tgtEl>
                                        <p:attrNameLst>
                                          <p:attrName>style.visibility</p:attrName>
                                        </p:attrNameLst>
                                      </p:cBhvr>
                                      <p:to>
                                        <p:strVal val="visible"/>
                                      </p:to>
                                    </p:set>
                                    <p:animEffect transition="in" filter="fade">
                                      <p:cBhvr>
                                        <p:cTn id="30" dur="500"/>
                                        <p:tgtEl>
                                          <p:spTgt spid="23"/>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4"/>
                                        </p:tgtEl>
                                        <p:attrNameLst>
                                          <p:attrName>style.visibility</p:attrName>
                                        </p:attrNameLst>
                                      </p:cBhvr>
                                      <p:to>
                                        <p:strVal val="visible"/>
                                      </p:to>
                                    </p:set>
                                    <p:animEffect transition="in" filter="fade">
                                      <p:cBhvr>
                                        <p:cTn id="33" dur="500"/>
                                        <p:tgtEl>
                                          <p:spTgt spid="24"/>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5"/>
                                        </p:tgtEl>
                                        <p:attrNameLst>
                                          <p:attrName>style.visibility</p:attrName>
                                        </p:attrNameLst>
                                      </p:cBhvr>
                                      <p:to>
                                        <p:strVal val="visible"/>
                                      </p:to>
                                    </p:set>
                                    <p:animEffect transition="in" filter="fade">
                                      <p:cBhvr>
                                        <p:cTn id="36"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28" grpId="0" animBg="1"/>
      <p:bldP spid="30" grpId="0" animBg="1"/>
      <p:bldP spid="10" grpId="0" animBg="1"/>
      <p:bldP spid="20" grpId="0" animBg="1"/>
      <p:bldP spid="22" grpId="0" animBg="1"/>
      <p:bldP spid="23" grpId="0" animBg="1"/>
      <p:bldP spid="24" grpId="0" animBg="1"/>
      <p:bldP spid="2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5A4A56-8C34-BE64-2D0F-E1900E579B9C}"/>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1BEB8B9D-AAE5-C7FA-6FF0-24D22433CA68}"/>
              </a:ext>
            </a:extLst>
          </p:cNvPr>
          <p:cNvSpPr>
            <a:spLocks noGrp="1"/>
          </p:cNvSpPr>
          <p:nvPr>
            <p:ph type="ctrTitle"/>
          </p:nvPr>
        </p:nvSpPr>
        <p:spPr>
          <a:xfrm>
            <a:off x="143934" y="16933"/>
            <a:ext cx="6993468" cy="795867"/>
          </a:xfrm>
        </p:spPr>
        <p:txBody>
          <a:bodyPr>
            <a:noAutofit/>
          </a:bodyPr>
          <a:lstStyle/>
          <a:p>
            <a:pPr algn="l">
              <a:lnSpc>
                <a:spcPct val="150000"/>
              </a:lnSpc>
            </a:pPr>
            <a:r>
              <a:rPr lang="zh-CN" altLang="en-US" sz="4000" dirty="0">
                <a:latin typeface="黑体" panose="02010609060101010101" pitchFamily="49" charset="-122"/>
                <a:ea typeface="黑体" panose="02010609060101010101" pitchFamily="49" charset="-122"/>
              </a:rPr>
              <a:t>一、从内核编写的困难性谈起</a:t>
            </a:r>
          </a:p>
        </p:txBody>
      </p:sp>
      <p:pic>
        <p:nvPicPr>
          <p:cNvPr id="7" name="图片 6">
            <a:extLst>
              <a:ext uri="{FF2B5EF4-FFF2-40B4-BE49-F238E27FC236}">
                <a16:creationId xmlns:a16="http://schemas.microsoft.com/office/drawing/2014/main" id="{D4CAAD76-6567-A1FA-D5C8-7A32FA2AC9FE}"/>
              </a:ext>
            </a:extLst>
          </p:cNvPr>
          <p:cNvPicPr>
            <a:picLocks noChangeAspect="1"/>
          </p:cNvPicPr>
          <p:nvPr/>
        </p:nvPicPr>
        <p:blipFill>
          <a:blip r:embed="rId3"/>
          <a:stretch>
            <a:fillRect/>
          </a:stretch>
        </p:blipFill>
        <p:spPr>
          <a:xfrm>
            <a:off x="143934" y="1056220"/>
            <a:ext cx="2743199" cy="5657847"/>
          </a:xfrm>
          <a:prstGeom prst="rect">
            <a:avLst/>
          </a:prstGeom>
        </p:spPr>
      </p:pic>
      <p:sp>
        <p:nvSpPr>
          <p:cNvPr id="8" name="矩形 7">
            <a:extLst>
              <a:ext uri="{FF2B5EF4-FFF2-40B4-BE49-F238E27FC236}">
                <a16:creationId xmlns:a16="http://schemas.microsoft.com/office/drawing/2014/main" id="{62B55F5A-4B3F-3323-0EE9-C42B3C126465}"/>
              </a:ext>
            </a:extLst>
          </p:cNvPr>
          <p:cNvSpPr/>
          <p:nvPr/>
        </p:nvSpPr>
        <p:spPr>
          <a:xfrm>
            <a:off x="3090333" y="1828800"/>
            <a:ext cx="4258733" cy="239395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sz="2400" dirty="0"/>
              <a:t>以 </a:t>
            </a:r>
            <a:r>
              <a:rPr lang="en-US" altLang="zh-CN" sz="2400" dirty="0"/>
              <a:t>xv6-riscv (2020</a:t>
            </a:r>
            <a:r>
              <a:rPr lang="zh-CN" altLang="en-US" sz="2400" dirty="0"/>
              <a:t>版本</a:t>
            </a:r>
            <a:r>
              <a:rPr lang="en-US" altLang="zh-CN" sz="2400" dirty="0"/>
              <a:t>) </a:t>
            </a:r>
            <a:r>
              <a:rPr lang="zh-CN" altLang="en-US" sz="2400" dirty="0"/>
              <a:t>为例</a:t>
            </a:r>
          </a:p>
          <a:p>
            <a:pPr algn="ctr">
              <a:lnSpc>
                <a:spcPct val="150000"/>
              </a:lnSpc>
            </a:pPr>
            <a:r>
              <a:rPr lang="zh-CN" altLang="en-US" sz="2400" dirty="0"/>
              <a:t>初学者在面对众多互相耦合的</a:t>
            </a:r>
          </a:p>
          <a:p>
            <a:pPr algn="ctr">
              <a:lnSpc>
                <a:spcPct val="150000"/>
              </a:lnSpc>
            </a:pPr>
            <a:r>
              <a:rPr lang="zh-CN" altLang="en-US" sz="2400" dirty="0"/>
              <a:t>源文件时往往感到无从下手</a:t>
            </a:r>
          </a:p>
          <a:p>
            <a:pPr algn="ctr">
              <a:lnSpc>
                <a:spcPct val="150000"/>
              </a:lnSpc>
            </a:pPr>
            <a:r>
              <a:rPr lang="zh-CN" altLang="en-US" sz="2400" b="1" dirty="0"/>
              <a:t>先做什么，后做什么？</a:t>
            </a:r>
          </a:p>
          <a:p>
            <a:pPr algn="ctr"/>
            <a:endParaRPr lang="zh-CN" altLang="en-US" dirty="0"/>
          </a:p>
        </p:txBody>
      </p:sp>
      <p:sp>
        <p:nvSpPr>
          <p:cNvPr id="9" name="矩形: 圆角 8">
            <a:extLst>
              <a:ext uri="{FF2B5EF4-FFF2-40B4-BE49-F238E27FC236}">
                <a16:creationId xmlns:a16="http://schemas.microsoft.com/office/drawing/2014/main" id="{D809E829-B4B1-5294-1402-691CEAB7CAD8}"/>
              </a:ext>
            </a:extLst>
          </p:cNvPr>
          <p:cNvSpPr/>
          <p:nvPr/>
        </p:nvSpPr>
        <p:spPr>
          <a:xfrm>
            <a:off x="3090333" y="1056220"/>
            <a:ext cx="4258733" cy="594780"/>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zh-CN" altLang="en-US" sz="2400" b="1" dirty="0"/>
              <a:t>困难一</a:t>
            </a:r>
          </a:p>
        </p:txBody>
      </p:sp>
      <p:sp>
        <p:nvSpPr>
          <p:cNvPr id="10" name="矩形: 圆角 9">
            <a:extLst>
              <a:ext uri="{FF2B5EF4-FFF2-40B4-BE49-F238E27FC236}">
                <a16:creationId xmlns:a16="http://schemas.microsoft.com/office/drawing/2014/main" id="{0BCD7BFF-C73A-5E84-B5B0-2FD9EED41D6B}"/>
              </a:ext>
            </a:extLst>
          </p:cNvPr>
          <p:cNvSpPr/>
          <p:nvPr/>
        </p:nvSpPr>
        <p:spPr>
          <a:xfrm>
            <a:off x="7789333" y="1056220"/>
            <a:ext cx="4258733" cy="594780"/>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zh-CN" altLang="en-US" sz="2400" b="1" dirty="0"/>
              <a:t>困难二</a:t>
            </a:r>
          </a:p>
        </p:txBody>
      </p:sp>
      <p:sp>
        <p:nvSpPr>
          <p:cNvPr id="11" name="矩形 10">
            <a:extLst>
              <a:ext uri="{FF2B5EF4-FFF2-40B4-BE49-F238E27FC236}">
                <a16:creationId xmlns:a16="http://schemas.microsoft.com/office/drawing/2014/main" id="{47C0748A-A79A-0B8A-AD0D-F081B1E175B1}"/>
              </a:ext>
            </a:extLst>
          </p:cNvPr>
          <p:cNvSpPr/>
          <p:nvPr/>
        </p:nvSpPr>
        <p:spPr>
          <a:xfrm>
            <a:off x="7789333" y="1828800"/>
            <a:ext cx="4258733" cy="239395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sz="2400" dirty="0"/>
              <a:t>以操作系统为代表的系统级编程涉及很多</a:t>
            </a:r>
            <a:r>
              <a:rPr lang="zh-CN" altLang="en-US" sz="2400" b="1" dirty="0"/>
              <a:t>操作系统之外的知识</a:t>
            </a:r>
            <a:r>
              <a:rPr lang="zh-CN" altLang="en-US" sz="2400" dirty="0"/>
              <a:t>，如编译原理、体系结构、软件工程等</a:t>
            </a:r>
          </a:p>
          <a:p>
            <a:pPr algn="ctr"/>
            <a:endParaRPr lang="zh-CN" altLang="en-US" dirty="0"/>
          </a:p>
        </p:txBody>
      </p:sp>
      <p:sp>
        <p:nvSpPr>
          <p:cNvPr id="14" name="矩形: 圆角 13">
            <a:extLst>
              <a:ext uri="{FF2B5EF4-FFF2-40B4-BE49-F238E27FC236}">
                <a16:creationId xmlns:a16="http://schemas.microsoft.com/office/drawing/2014/main" id="{984B78E4-F90E-3C1D-BE10-AD54182DAE0A}"/>
              </a:ext>
            </a:extLst>
          </p:cNvPr>
          <p:cNvSpPr/>
          <p:nvPr/>
        </p:nvSpPr>
        <p:spPr>
          <a:xfrm>
            <a:off x="3090333" y="4487333"/>
            <a:ext cx="4258733" cy="1947334"/>
          </a:xfrm>
          <a:prstGeom prst="roundRect">
            <a:avLst/>
          </a:prstGeom>
          <a:solidFill>
            <a:schemeClr val="accent4">
              <a:lumMod val="75000"/>
            </a:schemeClr>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lnSpc>
                <a:spcPct val="150000"/>
              </a:lnSpc>
            </a:pPr>
            <a:r>
              <a:rPr lang="zh-CN" altLang="en-US" sz="2400" dirty="0"/>
              <a:t>解决方案：</a:t>
            </a:r>
            <a:endParaRPr lang="en-US" altLang="zh-CN" sz="2400" dirty="0"/>
          </a:p>
          <a:p>
            <a:pPr algn="ctr">
              <a:lnSpc>
                <a:spcPct val="150000"/>
              </a:lnSpc>
            </a:pPr>
            <a:r>
              <a:rPr lang="zh-CN" altLang="en-US" sz="2400" dirty="0"/>
              <a:t>梳理模块间的</a:t>
            </a:r>
            <a:r>
              <a:rPr lang="zh-CN" altLang="en-US" sz="2400" b="1" dirty="0"/>
              <a:t>依赖关系</a:t>
            </a:r>
            <a:endParaRPr lang="en-US" altLang="zh-CN" sz="2400" b="1" dirty="0"/>
          </a:p>
          <a:p>
            <a:pPr algn="ctr">
              <a:lnSpc>
                <a:spcPct val="150000"/>
              </a:lnSpc>
            </a:pPr>
            <a:r>
              <a:rPr lang="zh-CN" altLang="en-US" sz="2400" dirty="0"/>
              <a:t>找出一条</a:t>
            </a:r>
            <a:r>
              <a:rPr lang="zh-CN" altLang="en-US" sz="2400" b="1" dirty="0"/>
              <a:t>可行的实现路径</a:t>
            </a:r>
          </a:p>
        </p:txBody>
      </p:sp>
      <p:sp>
        <p:nvSpPr>
          <p:cNvPr id="15" name="矩形: 圆角 14">
            <a:extLst>
              <a:ext uri="{FF2B5EF4-FFF2-40B4-BE49-F238E27FC236}">
                <a16:creationId xmlns:a16="http://schemas.microsoft.com/office/drawing/2014/main" id="{1E4009A2-EA35-23AC-3FEE-CC9557E145D1}"/>
              </a:ext>
            </a:extLst>
          </p:cNvPr>
          <p:cNvSpPr/>
          <p:nvPr/>
        </p:nvSpPr>
        <p:spPr>
          <a:xfrm>
            <a:off x="7789332" y="4487333"/>
            <a:ext cx="4258733" cy="1947334"/>
          </a:xfrm>
          <a:prstGeom prst="roundRect">
            <a:avLst/>
          </a:prstGeom>
          <a:solidFill>
            <a:schemeClr val="accent4">
              <a:lumMod val="75000"/>
            </a:schemeClr>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lnSpc>
                <a:spcPct val="150000"/>
              </a:lnSpc>
            </a:pPr>
            <a:r>
              <a:rPr lang="zh-CN" altLang="en-US" sz="2400" dirty="0"/>
              <a:t>解决方案：</a:t>
            </a:r>
            <a:endParaRPr lang="en-US" altLang="zh-CN" sz="2400" dirty="0"/>
          </a:p>
          <a:p>
            <a:pPr algn="ctr">
              <a:lnSpc>
                <a:spcPct val="150000"/>
              </a:lnSpc>
            </a:pPr>
            <a:r>
              <a:rPr lang="zh-CN" altLang="en-US" sz="2400" dirty="0"/>
              <a:t>先学习各个领域的基本知识</a:t>
            </a:r>
            <a:endParaRPr lang="en-US" altLang="zh-CN" sz="2400" dirty="0"/>
          </a:p>
          <a:p>
            <a:pPr algn="ctr">
              <a:lnSpc>
                <a:spcPct val="150000"/>
              </a:lnSpc>
            </a:pPr>
            <a:r>
              <a:rPr lang="zh-CN" altLang="en-US" sz="2400" dirty="0"/>
              <a:t>然后</a:t>
            </a:r>
            <a:r>
              <a:rPr lang="zh-CN" altLang="en-US" sz="2400" b="1" dirty="0"/>
              <a:t>在实践中补齐缺漏</a:t>
            </a:r>
          </a:p>
        </p:txBody>
      </p:sp>
    </p:spTree>
    <p:extLst>
      <p:ext uri="{BB962C8B-B14F-4D97-AF65-F5344CB8AC3E}">
        <p14:creationId xmlns:p14="http://schemas.microsoft.com/office/powerpoint/2010/main" val="72245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500"/>
                                        <p:tgtEl>
                                          <p:spTgt spid="14"/>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fade">
                                      <p:cBhvr>
                                        <p:cTn id="33"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4" grpId="0" animBg="1"/>
      <p:bldP spid="15"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4D748F-0869-D41A-CC5B-85ECE2248A52}"/>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532451A7-439B-741C-E0C1-AF1683BBD2AA}"/>
              </a:ext>
            </a:extLst>
          </p:cNvPr>
          <p:cNvSpPr>
            <a:spLocks noGrp="1"/>
          </p:cNvSpPr>
          <p:nvPr>
            <p:ph type="ctrTitle"/>
          </p:nvPr>
        </p:nvSpPr>
        <p:spPr>
          <a:xfrm>
            <a:off x="143934" y="16933"/>
            <a:ext cx="9076266" cy="795867"/>
          </a:xfrm>
        </p:spPr>
        <p:txBody>
          <a:bodyPr>
            <a:noAutofit/>
          </a:bodyPr>
          <a:lstStyle/>
          <a:p>
            <a:pPr algn="l">
              <a:lnSpc>
                <a:spcPct val="150000"/>
              </a:lnSpc>
            </a:pPr>
            <a:r>
              <a:rPr lang="zh-CN" altLang="en-US" sz="4000" dirty="0">
                <a:latin typeface="黑体" panose="02010609060101010101" pitchFamily="49" charset="-122"/>
                <a:ea typeface="黑体" panose="02010609060101010101" pitchFamily="49" charset="-122"/>
              </a:rPr>
              <a:t>三、内核实现</a:t>
            </a:r>
            <a:r>
              <a:rPr lang="en-US" altLang="zh-CN" sz="4000" dirty="0">
                <a:latin typeface="黑体" panose="02010609060101010101" pitchFamily="49" charset="-122"/>
                <a:ea typeface="黑体" panose="02010609060101010101" pitchFamily="49" charset="-122"/>
              </a:rPr>
              <a:t>-8:</a:t>
            </a:r>
            <a:r>
              <a:rPr lang="zh-CN" altLang="en-US" sz="4000" dirty="0">
                <a:latin typeface="黑体" panose="02010609060101010101" pitchFamily="49" charset="-122"/>
                <a:ea typeface="黑体" panose="02010609060101010101" pitchFamily="49" charset="-122"/>
              </a:rPr>
              <a:t>文件系统之中层抽象</a:t>
            </a:r>
          </a:p>
        </p:txBody>
      </p:sp>
      <p:sp>
        <p:nvSpPr>
          <p:cNvPr id="7" name="文本框 6">
            <a:extLst>
              <a:ext uri="{FF2B5EF4-FFF2-40B4-BE49-F238E27FC236}">
                <a16:creationId xmlns:a16="http://schemas.microsoft.com/office/drawing/2014/main" id="{A27FCFF9-92DD-0796-4BC7-FB18D4B244C9}"/>
              </a:ext>
            </a:extLst>
          </p:cNvPr>
          <p:cNvSpPr txBox="1"/>
          <p:nvPr/>
        </p:nvSpPr>
        <p:spPr>
          <a:xfrm>
            <a:off x="143934" y="1012308"/>
            <a:ext cx="5059833" cy="461665"/>
          </a:xfrm>
          <a:prstGeom prst="rect">
            <a:avLst/>
          </a:prstGeom>
          <a:noFill/>
        </p:spPr>
        <p:txBody>
          <a:bodyPr wrap="square" rtlCol="0">
            <a:spAutoFit/>
          </a:bodyPr>
          <a:lstStyle/>
          <a:p>
            <a:r>
              <a:rPr lang="zh-CN" altLang="en-US" sz="2400" dirty="0"/>
              <a:t>主要涉及的</a:t>
            </a:r>
            <a:r>
              <a:rPr lang="en-US" altLang="zh-CN" sz="2400" dirty="0"/>
              <a:t>xv6</a:t>
            </a:r>
            <a:r>
              <a:rPr lang="zh-CN" altLang="en-US" sz="2400" dirty="0"/>
              <a:t>源文件：</a:t>
            </a:r>
            <a:r>
              <a:rPr lang="en-US" altLang="zh-CN" sz="2400" dirty="0" err="1"/>
              <a:t>mkfs.c</a:t>
            </a:r>
            <a:r>
              <a:rPr lang="zh-CN" altLang="en-US" sz="2400" dirty="0"/>
              <a:t>、</a:t>
            </a:r>
            <a:r>
              <a:rPr lang="en-US" altLang="zh-CN" sz="2400" dirty="0" err="1"/>
              <a:t>fs.c</a:t>
            </a:r>
            <a:endParaRPr lang="zh-CN" altLang="en-US" sz="2400" dirty="0"/>
          </a:p>
        </p:txBody>
      </p:sp>
      <p:sp>
        <p:nvSpPr>
          <p:cNvPr id="9" name="矩形 8">
            <a:extLst>
              <a:ext uri="{FF2B5EF4-FFF2-40B4-BE49-F238E27FC236}">
                <a16:creationId xmlns:a16="http://schemas.microsoft.com/office/drawing/2014/main" id="{082B1B33-DAA6-5C18-6D03-A2FA3E429976}"/>
              </a:ext>
            </a:extLst>
          </p:cNvPr>
          <p:cNvSpPr/>
          <p:nvPr/>
        </p:nvSpPr>
        <p:spPr>
          <a:xfrm>
            <a:off x="245531" y="1710846"/>
            <a:ext cx="5689601" cy="545868"/>
          </a:xfrm>
          <a:prstGeom prst="rect">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dirty="0"/>
              <a:t>问题</a:t>
            </a:r>
            <a:r>
              <a:rPr lang="en-US" altLang="zh-CN" sz="2400" dirty="0"/>
              <a:t>1</a:t>
            </a:r>
            <a:r>
              <a:rPr lang="zh-CN" altLang="en-US" sz="2400" dirty="0"/>
              <a:t>：磁盘里的</a:t>
            </a:r>
            <a:r>
              <a:rPr lang="en-US" altLang="zh-CN" sz="2400" dirty="0"/>
              <a:t>inode</a:t>
            </a:r>
            <a:r>
              <a:rPr lang="zh-CN" altLang="en-US" sz="2400" dirty="0"/>
              <a:t>与内存里的</a:t>
            </a:r>
            <a:r>
              <a:rPr lang="en-US" altLang="zh-CN" sz="2400" dirty="0"/>
              <a:t>inode</a:t>
            </a:r>
          </a:p>
        </p:txBody>
      </p:sp>
      <p:pic>
        <p:nvPicPr>
          <p:cNvPr id="4" name="图片 3">
            <a:extLst>
              <a:ext uri="{FF2B5EF4-FFF2-40B4-BE49-F238E27FC236}">
                <a16:creationId xmlns:a16="http://schemas.microsoft.com/office/drawing/2014/main" id="{00682651-4FAA-9A30-BCF4-8D2BA4EA62B0}"/>
              </a:ext>
            </a:extLst>
          </p:cNvPr>
          <p:cNvPicPr>
            <a:picLocks noChangeAspect="1"/>
          </p:cNvPicPr>
          <p:nvPr/>
        </p:nvPicPr>
        <p:blipFill>
          <a:blip r:embed="rId3"/>
          <a:stretch>
            <a:fillRect/>
          </a:stretch>
        </p:blipFill>
        <p:spPr>
          <a:xfrm>
            <a:off x="245531" y="2411325"/>
            <a:ext cx="5679570" cy="3025200"/>
          </a:xfrm>
          <a:prstGeom prst="rect">
            <a:avLst/>
          </a:prstGeom>
        </p:spPr>
      </p:pic>
      <p:pic>
        <p:nvPicPr>
          <p:cNvPr id="6" name="图片 5">
            <a:extLst>
              <a:ext uri="{FF2B5EF4-FFF2-40B4-BE49-F238E27FC236}">
                <a16:creationId xmlns:a16="http://schemas.microsoft.com/office/drawing/2014/main" id="{33C5958A-12C9-DDDC-9E35-CAD532490926}"/>
              </a:ext>
            </a:extLst>
          </p:cNvPr>
          <p:cNvPicPr>
            <a:picLocks noChangeAspect="1"/>
          </p:cNvPicPr>
          <p:nvPr/>
        </p:nvPicPr>
        <p:blipFill>
          <a:blip r:embed="rId4"/>
          <a:stretch>
            <a:fillRect/>
          </a:stretch>
        </p:blipFill>
        <p:spPr>
          <a:xfrm>
            <a:off x="245531" y="5591136"/>
            <a:ext cx="3611574" cy="1086059"/>
          </a:xfrm>
          <a:prstGeom prst="rect">
            <a:avLst/>
          </a:prstGeom>
        </p:spPr>
      </p:pic>
      <p:sp>
        <p:nvSpPr>
          <p:cNvPr id="8" name="文本框 7">
            <a:extLst>
              <a:ext uri="{FF2B5EF4-FFF2-40B4-BE49-F238E27FC236}">
                <a16:creationId xmlns:a16="http://schemas.microsoft.com/office/drawing/2014/main" id="{A919B3CA-FF4D-DD2C-1CE1-1282E2A210CC}"/>
              </a:ext>
            </a:extLst>
          </p:cNvPr>
          <p:cNvSpPr txBox="1"/>
          <p:nvPr/>
        </p:nvSpPr>
        <p:spPr>
          <a:xfrm>
            <a:off x="3973484" y="5505986"/>
            <a:ext cx="2122516" cy="1323439"/>
          </a:xfrm>
          <a:prstGeom prst="rect">
            <a:avLst/>
          </a:prstGeom>
          <a:noFill/>
        </p:spPr>
        <p:txBody>
          <a:bodyPr wrap="square" rtlCol="0">
            <a:spAutoFit/>
          </a:bodyPr>
          <a:lstStyle/>
          <a:p>
            <a:r>
              <a:rPr lang="zh-CN" altLang="en-US" sz="2000" dirty="0"/>
              <a:t>内存里的</a:t>
            </a:r>
            <a:r>
              <a:rPr lang="en-US" altLang="zh-CN" sz="2000" dirty="0"/>
              <a:t>inode</a:t>
            </a:r>
            <a:r>
              <a:rPr lang="zh-CN" altLang="en-US" sz="2000" dirty="0"/>
              <a:t>和</a:t>
            </a:r>
            <a:r>
              <a:rPr lang="en-US" altLang="zh-CN" sz="2000" dirty="0"/>
              <a:t>buf</a:t>
            </a:r>
            <a:r>
              <a:rPr lang="zh-CN" altLang="en-US" sz="2000" dirty="0"/>
              <a:t>一样，都是一种全局的资源，需要分配和回收</a:t>
            </a:r>
          </a:p>
        </p:txBody>
      </p:sp>
      <p:sp>
        <p:nvSpPr>
          <p:cNvPr id="21" name="矩形 20">
            <a:extLst>
              <a:ext uri="{FF2B5EF4-FFF2-40B4-BE49-F238E27FC236}">
                <a16:creationId xmlns:a16="http://schemas.microsoft.com/office/drawing/2014/main" id="{87583BB3-90BB-DCD9-DA1B-C275C8DB2A4D}"/>
              </a:ext>
            </a:extLst>
          </p:cNvPr>
          <p:cNvSpPr/>
          <p:nvPr/>
        </p:nvSpPr>
        <p:spPr>
          <a:xfrm>
            <a:off x="6641481" y="898470"/>
            <a:ext cx="1080655" cy="350979"/>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altLang="zh-CN" dirty="0"/>
              <a:t>addrs[0]</a:t>
            </a:r>
            <a:endParaRPr lang="zh-CN" altLang="en-US" dirty="0"/>
          </a:p>
        </p:txBody>
      </p:sp>
      <p:sp>
        <p:nvSpPr>
          <p:cNvPr id="22" name="矩形 21">
            <a:extLst>
              <a:ext uri="{FF2B5EF4-FFF2-40B4-BE49-F238E27FC236}">
                <a16:creationId xmlns:a16="http://schemas.microsoft.com/office/drawing/2014/main" id="{C9246FBF-253E-DF27-65FF-EDA7F13115D2}"/>
              </a:ext>
            </a:extLst>
          </p:cNvPr>
          <p:cNvSpPr/>
          <p:nvPr/>
        </p:nvSpPr>
        <p:spPr>
          <a:xfrm>
            <a:off x="6653946" y="2097544"/>
            <a:ext cx="1080655" cy="350979"/>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altLang="zh-CN" dirty="0"/>
              <a:t>addrs[9]</a:t>
            </a:r>
            <a:endParaRPr lang="zh-CN" altLang="en-US" dirty="0"/>
          </a:p>
        </p:txBody>
      </p:sp>
      <p:sp>
        <p:nvSpPr>
          <p:cNvPr id="23" name="文本框 22">
            <a:extLst>
              <a:ext uri="{FF2B5EF4-FFF2-40B4-BE49-F238E27FC236}">
                <a16:creationId xmlns:a16="http://schemas.microsoft.com/office/drawing/2014/main" id="{6956A188-4DB5-2628-EDB6-8D05360DE152}"/>
              </a:ext>
            </a:extLst>
          </p:cNvPr>
          <p:cNvSpPr txBox="1"/>
          <p:nvPr/>
        </p:nvSpPr>
        <p:spPr>
          <a:xfrm>
            <a:off x="6964474" y="1607093"/>
            <a:ext cx="553998" cy="440879"/>
          </a:xfrm>
          <a:prstGeom prst="rect">
            <a:avLst/>
          </a:prstGeom>
          <a:noFill/>
        </p:spPr>
        <p:txBody>
          <a:bodyPr vert="eaVert" wrap="square" rtlCol="0">
            <a:spAutoFit/>
          </a:bodyPr>
          <a:lstStyle/>
          <a:p>
            <a:r>
              <a:rPr lang="en-US" altLang="zh-CN" sz="2400" dirty="0"/>
              <a:t>......</a:t>
            </a:r>
            <a:endParaRPr lang="zh-CN" altLang="en-US" sz="2400" dirty="0"/>
          </a:p>
        </p:txBody>
      </p:sp>
      <p:sp>
        <p:nvSpPr>
          <p:cNvPr id="24" name="矩形 23">
            <a:extLst>
              <a:ext uri="{FF2B5EF4-FFF2-40B4-BE49-F238E27FC236}">
                <a16:creationId xmlns:a16="http://schemas.microsoft.com/office/drawing/2014/main" id="{68ED0A7B-1352-CBBE-4ED7-ACE78C37EFB7}"/>
              </a:ext>
            </a:extLst>
          </p:cNvPr>
          <p:cNvSpPr/>
          <p:nvPr/>
        </p:nvSpPr>
        <p:spPr>
          <a:xfrm>
            <a:off x="6666413" y="2667115"/>
            <a:ext cx="1080655" cy="350979"/>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altLang="zh-CN" dirty="0"/>
              <a:t>addrs[10]</a:t>
            </a:r>
            <a:endParaRPr lang="zh-CN" altLang="en-US" dirty="0"/>
          </a:p>
        </p:txBody>
      </p:sp>
      <p:sp>
        <p:nvSpPr>
          <p:cNvPr id="25" name="矩形 24">
            <a:extLst>
              <a:ext uri="{FF2B5EF4-FFF2-40B4-BE49-F238E27FC236}">
                <a16:creationId xmlns:a16="http://schemas.microsoft.com/office/drawing/2014/main" id="{408AABB8-C316-EEDD-4C30-B0FF1A7EE67E}"/>
              </a:ext>
            </a:extLst>
          </p:cNvPr>
          <p:cNvSpPr/>
          <p:nvPr/>
        </p:nvSpPr>
        <p:spPr>
          <a:xfrm>
            <a:off x="6666413" y="3018094"/>
            <a:ext cx="1080655" cy="350979"/>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altLang="zh-CN" dirty="0"/>
              <a:t>addrs[11]</a:t>
            </a:r>
            <a:endParaRPr lang="zh-CN" altLang="en-US" dirty="0"/>
          </a:p>
        </p:txBody>
      </p:sp>
      <p:sp>
        <p:nvSpPr>
          <p:cNvPr id="26" name="矩形 25">
            <a:extLst>
              <a:ext uri="{FF2B5EF4-FFF2-40B4-BE49-F238E27FC236}">
                <a16:creationId xmlns:a16="http://schemas.microsoft.com/office/drawing/2014/main" id="{48255647-0CDA-79C0-CC41-7B1C7EBFC31A}"/>
              </a:ext>
            </a:extLst>
          </p:cNvPr>
          <p:cNvSpPr/>
          <p:nvPr/>
        </p:nvSpPr>
        <p:spPr>
          <a:xfrm>
            <a:off x="6648052" y="3766201"/>
            <a:ext cx="1080655" cy="350979"/>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altLang="zh-CN" dirty="0"/>
              <a:t>addrs[12]</a:t>
            </a:r>
            <a:endParaRPr lang="zh-CN" altLang="en-US" dirty="0"/>
          </a:p>
        </p:txBody>
      </p:sp>
      <p:sp>
        <p:nvSpPr>
          <p:cNvPr id="27" name="矩形 26">
            <a:extLst>
              <a:ext uri="{FF2B5EF4-FFF2-40B4-BE49-F238E27FC236}">
                <a16:creationId xmlns:a16="http://schemas.microsoft.com/office/drawing/2014/main" id="{E1611CD2-BA47-FACA-D58F-C4FB47DAA4FB}"/>
              </a:ext>
            </a:extLst>
          </p:cNvPr>
          <p:cNvSpPr/>
          <p:nvPr/>
        </p:nvSpPr>
        <p:spPr>
          <a:xfrm>
            <a:off x="6641479" y="1236833"/>
            <a:ext cx="1080655" cy="350979"/>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altLang="zh-CN" dirty="0"/>
              <a:t>addrs[1]</a:t>
            </a:r>
            <a:endParaRPr lang="zh-CN" altLang="en-US" dirty="0"/>
          </a:p>
        </p:txBody>
      </p:sp>
      <p:sp>
        <p:nvSpPr>
          <p:cNvPr id="28" name="矩形 27">
            <a:extLst>
              <a:ext uri="{FF2B5EF4-FFF2-40B4-BE49-F238E27FC236}">
                <a16:creationId xmlns:a16="http://schemas.microsoft.com/office/drawing/2014/main" id="{4A0ADAD8-3F18-D562-0117-06FB41935B13}"/>
              </a:ext>
            </a:extLst>
          </p:cNvPr>
          <p:cNvSpPr/>
          <p:nvPr/>
        </p:nvSpPr>
        <p:spPr>
          <a:xfrm>
            <a:off x="8121145" y="904777"/>
            <a:ext cx="980904" cy="33836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block</a:t>
            </a:r>
            <a:endParaRPr lang="zh-CN" altLang="en-US" dirty="0"/>
          </a:p>
        </p:txBody>
      </p:sp>
      <p:sp>
        <p:nvSpPr>
          <p:cNvPr id="29" name="矩形 28">
            <a:extLst>
              <a:ext uri="{FF2B5EF4-FFF2-40B4-BE49-F238E27FC236}">
                <a16:creationId xmlns:a16="http://schemas.microsoft.com/office/drawing/2014/main" id="{9EE594AB-92CB-6DA3-F723-701F73B5417F}"/>
              </a:ext>
            </a:extLst>
          </p:cNvPr>
          <p:cNvSpPr/>
          <p:nvPr/>
        </p:nvSpPr>
        <p:spPr>
          <a:xfrm>
            <a:off x="8121144" y="1243140"/>
            <a:ext cx="980904" cy="33836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block</a:t>
            </a:r>
            <a:endParaRPr lang="zh-CN" altLang="en-US" dirty="0"/>
          </a:p>
        </p:txBody>
      </p:sp>
      <p:sp>
        <p:nvSpPr>
          <p:cNvPr id="30" name="矩形 29">
            <a:extLst>
              <a:ext uri="{FF2B5EF4-FFF2-40B4-BE49-F238E27FC236}">
                <a16:creationId xmlns:a16="http://schemas.microsoft.com/office/drawing/2014/main" id="{AF8ACB94-0FE0-A10D-0DB5-62714F26A273}"/>
              </a:ext>
            </a:extLst>
          </p:cNvPr>
          <p:cNvSpPr/>
          <p:nvPr/>
        </p:nvSpPr>
        <p:spPr>
          <a:xfrm>
            <a:off x="8121144" y="2097226"/>
            <a:ext cx="980904" cy="33836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block</a:t>
            </a:r>
            <a:endParaRPr lang="zh-CN" altLang="en-US" dirty="0"/>
          </a:p>
        </p:txBody>
      </p:sp>
      <p:sp>
        <p:nvSpPr>
          <p:cNvPr id="31" name="文本框 30">
            <a:extLst>
              <a:ext uri="{FF2B5EF4-FFF2-40B4-BE49-F238E27FC236}">
                <a16:creationId xmlns:a16="http://schemas.microsoft.com/office/drawing/2014/main" id="{500873B3-90C1-7CD5-5808-E00A0B7CB85B}"/>
              </a:ext>
            </a:extLst>
          </p:cNvPr>
          <p:cNvSpPr txBox="1"/>
          <p:nvPr/>
        </p:nvSpPr>
        <p:spPr>
          <a:xfrm>
            <a:off x="8405347" y="1581503"/>
            <a:ext cx="553998" cy="440879"/>
          </a:xfrm>
          <a:prstGeom prst="rect">
            <a:avLst/>
          </a:prstGeom>
          <a:noFill/>
        </p:spPr>
        <p:txBody>
          <a:bodyPr vert="eaVert" wrap="square" rtlCol="0">
            <a:spAutoFit/>
          </a:bodyPr>
          <a:lstStyle/>
          <a:p>
            <a:r>
              <a:rPr lang="en-US" altLang="zh-CN" sz="2400" dirty="0"/>
              <a:t>......</a:t>
            </a:r>
            <a:endParaRPr lang="zh-CN" altLang="en-US" sz="2400" dirty="0"/>
          </a:p>
        </p:txBody>
      </p:sp>
      <p:sp>
        <p:nvSpPr>
          <p:cNvPr id="32" name="矩形 31">
            <a:extLst>
              <a:ext uri="{FF2B5EF4-FFF2-40B4-BE49-F238E27FC236}">
                <a16:creationId xmlns:a16="http://schemas.microsoft.com/office/drawing/2014/main" id="{2D25B9C3-51EC-2010-65CE-DA05656F1414}"/>
              </a:ext>
            </a:extLst>
          </p:cNvPr>
          <p:cNvSpPr/>
          <p:nvPr/>
        </p:nvSpPr>
        <p:spPr>
          <a:xfrm>
            <a:off x="8133609" y="2669694"/>
            <a:ext cx="1367447" cy="350044"/>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altLang="zh-CN" dirty="0"/>
              <a:t>index block</a:t>
            </a:r>
            <a:endParaRPr lang="zh-CN" altLang="en-US" dirty="0"/>
          </a:p>
        </p:txBody>
      </p:sp>
      <p:sp>
        <p:nvSpPr>
          <p:cNvPr id="34" name="矩形 33">
            <a:extLst>
              <a:ext uri="{FF2B5EF4-FFF2-40B4-BE49-F238E27FC236}">
                <a16:creationId xmlns:a16="http://schemas.microsoft.com/office/drawing/2014/main" id="{BAE28AB2-6952-8E67-1356-977FC2FCEA0A}"/>
              </a:ext>
            </a:extLst>
          </p:cNvPr>
          <p:cNvSpPr/>
          <p:nvPr/>
        </p:nvSpPr>
        <p:spPr>
          <a:xfrm>
            <a:off x="8133609" y="3012105"/>
            <a:ext cx="1367447" cy="350044"/>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altLang="zh-CN" dirty="0"/>
              <a:t>index block</a:t>
            </a:r>
            <a:endParaRPr lang="zh-CN" altLang="en-US" dirty="0"/>
          </a:p>
        </p:txBody>
      </p:sp>
      <p:sp>
        <p:nvSpPr>
          <p:cNvPr id="35" name="矩形 34">
            <a:extLst>
              <a:ext uri="{FF2B5EF4-FFF2-40B4-BE49-F238E27FC236}">
                <a16:creationId xmlns:a16="http://schemas.microsoft.com/office/drawing/2014/main" id="{413D3A21-D525-72BA-BBC6-30283C2303CB}"/>
              </a:ext>
            </a:extLst>
          </p:cNvPr>
          <p:cNvSpPr/>
          <p:nvPr/>
        </p:nvSpPr>
        <p:spPr>
          <a:xfrm>
            <a:off x="8140190" y="3766201"/>
            <a:ext cx="1367447" cy="350044"/>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altLang="zh-CN" dirty="0"/>
              <a:t>index block</a:t>
            </a:r>
            <a:endParaRPr lang="zh-CN" altLang="en-US" dirty="0"/>
          </a:p>
        </p:txBody>
      </p:sp>
      <p:cxnSp>
        <p:nvCxnSpPr>
          <p:cNvPr id="37" name="直接箭头连接符 36">
            <a:extLst>
              <a:ext uri="{FF2B5EF4-FFF2-40B4-BE49-F238E27FC236}">
                <a16:creationId xmlns:a16="http://schemas.microsoft.com/office/drawing/2014/main" id="{6BE58B1F-01B1-6C09-9177-7BBDB3A618E9}"/>
              </a:ext>
            </a:extLst>
          </p:cNvPr>
          <p:cNvCxnSpPr>
            <a:stCxn id="21" idx="3"/>
            <a:endCxn id="28" idx="1"/>
          </p:cNvCxnSpPr>
          <p:nvPr/>
        </p:nvCxnSpPr>
        <p:spPr>
          <a:xfrm flipV="1">
            <a:off x="7722136" y="1073959"/>
            <a:ext cx="399009" cy="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8" name="直接箭头连接符 37">
            <a:extLst>
              <a:ext uri="{FF2B5EF4-FFF2-40B4-BE49-F238E27FC236}">
                <a16:creationId xmlns:a16="http://schemas.microsoft.com/office/drawing/2014/main" id="{C81AC7A6-1496-A51E-68A0-6AC0605176C9}"/>
              </a:ext>
            </a:extLst>
          </p:cNvPr>
          <p:cNvCxnSpPr/>
          <p:nvPr/>
        </p:nvCxnSpPr>
        <p:spPr>
          <a:xfrm flipV="1">
            <a:off x="7734600" y="1415573"/>
            <a:ext cx="399009" cy="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9" name="直接箭头连接符 38">
            <a:extLst>
              <a:ext uri="{FF2B5EF4-FFF2-40B4-BE49-F238E27FC236}">
                <a16:creationId xmlns:a16="http://schemas.microsoft.com/office/drawing/2014/main" id="{FAC3DA45-7790-66B9-6D97-F6D392154BFC}"/>
              </a:ext>
            </a:extLst>
          </p:cNvPr>
          <p:cNvCxnSpPr/>
          <p:nvPr/>
        </p:nvCxnSpPr>
        <p:spPr>
          <a:xfrm flipV="1">
            <a:off x="7734600" y="2289822"/>
            <a:ext cx="399009" cy="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0" name="直接箭头连接符 39">
            <a:extLst>
              <a:ext uri="{FF2B5EF4-FFF2-40B4-BE49-F238E27FC236}">
                <a16:creationId xmlns:a16="http://schemas.microsoft.com/office/drawing/2014/main" id="{C2ACE1B1-374C-DEC4-08BB-9DC14129B41B}"/>
              </a:ext>
            </a:extLst>
          </p:cNvPr>
          <p:cNvCxnSpPr/>
          <p:nvPr/>
        </p:nvCxnSpPr>
        <p:spPr>
          <a:xfrm flipV="1">
            <a:off x="7751225" y="2862382"/>
            <a:ext cx="399009" cy="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1" name="直接箭头连接符 40">
            <a:extLst>
              <a:ext uri="{FF2B5EF4-FFF2-40B4-BE49-F238E27FC236}">
                <a16:creationId xmlns:a16="http://schemas.microsoft.com/office/drawing/2014/main" id="{1D9D41D1-BDCC-6CAF-6B3D-78728BEE6E58}"/>
              </a:ext>
            </a:extLst>
          </p:cNvPr>
          <p:cNvCxnSpPr/>
          <p:nvPr/>
        </p:nvCxnSpPr>
        <p:spPr>
          <a:xfrm flipV="1">
            <a:off x="7755383" y="3216350"/>
            <a:ext cx="399009" cy="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2" name="直接箭头连接符 41">
            <a:extLst>
              <a:ext uri="{FF2B5EF4-FFF2-40B4-BE49-F238E27FC236}">
                <a16:creationId xmlns:a16="http://schemas.microsoft.com/office/drawing/2014/main" id="{96628785-E56C-1225-DB18-0AB6AC722595}"/>
              </a:ext>
            </a:extLst>
          </p:cNvPr>
          <p:cNvCxnSpPr/>
          <p:nvPr/>
        </p:nvCxnSpPr>
        <p:spPr>
          <a:xfrm flipV="1">
            <a:off x="7741181" y="3951983"/>
            <a:ext cx="399009" cy="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43" name="矩形 42">
            <a:extLst>
              <a:ext uri="{FF2B5EF4-FFF2-40B4-BE49-F238E27FC236}">
                <a16:creationId xmlns:a16="http://schemas.microsoft.com/office/drawing/2014/main" id="{C779448F-BB27-D571-1261-E83B869A2836}"/>
              </a:ext>
            </a:extLst>
          </p:cNvPr>
          <p:cNvSpPr/>
          <p:nvPr/>
        </p:nvSpPr>
        <p:spPr>
          <a:xfrm>
            <a:off x="10453399" y="1606116"/>
            <a:ext cx="980904" cy="33836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block</a:t>
            </a:r>
            <a:endParaRPr lang="zh-CN" altLang="en-US" dirty="0"/>
          </a:p>
        </p:txBody>
      </p:sp>
      <p:sp>
        <p:nvSpPr>
          <p:cNvPr id="44" name="文本框 43">
            <a:extLst>
              <a:ext uri="{FF2B5EF4-FFF2-40B4-BE49-F238E27FC236}">
                <a16:creationId xmlns:a16="http://schemas.microsoft.com/office/drawing/2014/main" id="{F6431F2B-C72F-DE07-6BE1-E0E8FAA485D2}"/>
              </a:ext>
            </a:extLst>
          </p:cNvPr>
          <p:cNvSpPr txBox="1"/>
          <p:nvPr/>
        </p:nvSpPr>
        <p:spPr>
          <a:xfrm>
            <a:off x="10748352" y="1958646"/>
            <a:ext cx="553998" cy="440879"/>
          </a:xfrm>
          <a:prstGeom prst="rect">
            <a:avLst/>
          </a:prstGeom>
          <a:noFill/>
        </p:spPr>
        <p:txBody>
          <a:bodyPr vert="eaVert" wrap="square" rtlCol="0">
            <a:spAutoFit/>
          </a:bodyPr>
          <a:lstStyle/>
          <a:p>
            <a:r>
              <a:rPr lang="en-US" altLang="zh-CN" sz="2400" dirty="0"/>
              <a:t>......</a:t>
            </a:r>
            <a:endParaRPr lang="zh-CN" altLang="en-US" sz="2400" dirty="0"/>
          </a:p>
        </p:txBody>
      </p:sp>
      <p:sp>
        <p:nvSpPr>
          <p:cNvPr id="45" name="矩形 44">
            <a:extLst>
              <a:ext uri="{FF2B5EF4-FFF2-40B4-BE49-F238E27FC236}">
                <a16:creationId xmlns:a16="http://schemas.microsoft.com/office/drawing/2014/main" id="{8568C5CF-9486-ACBB-E7C0-11E43D713816}"/>
              </a:ext>
            </a:extLst>
          </p:cNvPr>
          <p:cNvSpPr/>
          <p:nvPr/>
        </p:nvSpPr>
        <p:spPr>
          <a:xfrm>
            <a:off x="10453399" y="2471881"/>
            <a:ext cx="980904" cy="33836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block</a:t>
            </a:r>
            <a:endParaRPr lang="zh-CN" altLang="en-US" dirty="0"/>
          </a:p>
        </p:txBody>
      </p:sp>
      <p:sp>
        <p:nvSpPr>
          <p:cNvPr id="46" name="矩形 45">
            <a:extLst>
              <a:ext uri="{FF2B5EF4-FFF2-40B4-BE49-F238E27FC236}">
                <a16:creationId xmlns:a16="http://schemas.microsoft.com/office/drawing/2014/main" id="{EA611D1A-545D-0558-EEEF-CABD0A40B4B2}"/>
              </a:ext>
            </a:extLst>
          </p:cNvPr>
          <p:cNvSpPr/>
          <p:nvPr/>
        </p:nvSpPr>
        <p:spPr>
          <a:xfrm>
            <a:off x="10456031" y="3129228"/>
            <a:ext cx="980904" cy="33836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block</a:t>
            </a:r>
            <a:endParaRPr lang="zh-CN" altLang="en-US" dirty="0"/>
          </a:p>
        </p:txBody>
      </p:sp>
      <p:sp>
        <p:nvSpPr>
          <p:cNvPr id="47" name="文本框 46">
            <a:extLst>
              <a:ext uri="{FF2B5EF4-FFF2-40B4-BE49-F238E27FC236}">
                <a16:creationId xmlns:a16="http://schemas.microsoft.com/office/drawing/2014/main" id="{0EED901C-3A0D-4312-C62B-A9CB459FE013}"/>
              </a:ext>
            </a:extLst>
          </p:cNvPr>
          <p:cNvSpPr txBox="1"/>
          <p:nvPr/>
        </p:nvSpPr>
        <p:spPr>
          <a:xfrm>
            <a:off x="10750984" y="3481758"/>
            <a:ext cx="553998" cy="440879"/>
          </a:xfrm>
          <a:prstGeom prst="rect">
            <a:avLst/>
          </a:prstGeom>
          <a:noFill/>
        </p:spPr>
        <p:txBody>
          <a:bodyPr vert="eaVert" wrap="square" rtlCol="0">
            <a:spAutoFit/>
          </a:bodyPr>
          <a:lstStyle/>
          <a:p>
            <a:r>
              <a:rPr lang="en-US" altLang="zh-CN" sz="2400" dirty="0"/>
              <a:t>......</a:t>
            </a:r>
            <a:endParaRPr lang="zh-CN" altLang="en-US" sz="2400" dirty="0"/>
          </a:p>
        </p:txBody>
      </p:sp>
      <p:sp>
        <p:nvSpPr>
          <p:cNvPr id="48" name="矩形 47">
            <a:extLst>
              <a:ext uri="{FF2B5EF4-FFF2-40B4-BE49-F238E27FC236}">
                <a16:creationId xmlns:a16="http://schemas.microsoft.com/office/drawing/2014/main" id="{AB5F0EC9-3754-8631-0DF5-B77C02AA6CF3}"/>
              </a:ext>
            </a:extLst>
          </p:cNvPr>
          <p:cNvSpPr/>
          <p:nvPr/>
        </p:nvSpPr>
        <p:spPr>
          <a:xfrm>
            <a:off x="10456031" y="3994993"/>
            <a:ext cx="980904" cy="33836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block</a:t>
            </a:r>
            <a:endParaRPr lang="zh-CN" altLang="en-US" dirty="0"/>
          </a:p>
        </p:txBody>
      </p:sp>
      <p:cxnSp>
        <p:nvCxnSpPr>
          <p:cNvPr id="50" name="直接连接符 49">
            <a:extLst>
              <a:ext uri="{FF2B5EF4-FFF2-40B4-BE49-F238E27FC236}">
                <a16:creationId xmlns:a16="http://schemas.microsoft.com/office/drawing/2014/main" id="{71FD4B96-27E3-3AE8-969F-4FA707CD44BB}"/>
              </a:ext>
            </a:extLst>
          </p:cNvPr>
          <p:cNvCxnSpPr>
            <a:cxnSpLocks/>
            <a:endCxn id="43" idx="1"/>
          </p:cNvCxnSpPr>
          <p:nvPr/>
        </p:nvCxnSpPr>
        <p:spPr>
          <a:xfrm flipV="1">
            <a:off x="9501056" y="1775298"/>
            <a:ext cx="952343" cy="870554"/>
          </a:xfrm>
          <a:prstGeom prst="line">
            <a:avLst/>
          </a:prstGeom>
        </p:spPr>
        <p:style>
          <a:lnRef idx="3">
            <a:schemeClr val="dk1"/>
          </a:lnRef>
          <a:fillRef idx="0">
            <a:schemeClr val="dk1"/>
          </a:fillRef>
          <a:effectRef idx="2">
            <a:schemeClr val="dk1"/>
          </a:effectRef>
          <a:fontRef idx="minor">
            <a:schemeClr val="tx1"/>
          </a:fontRef>
        </p:style>
      </p:cxnSp>
      <p:cxnSp>
        <p:nvCxnSpPr>
          <p:cNvPr id="51" name="直接连接符 50">
            <a:extLst>
              <a:ext uri="{FF2B5EF4-FFF2-40B4-BE49-F238E27FC236}">
                <a16:creationId xmlns:a16="http://schemas.microsoft.com/office/drawing/2014/main" id="{96CEE3F6-AE61-8235-2E47-75CB97B5EE66}"/>
              </a:ext>
            </a:extLst>
          </p:cNvPr>
          <p:cNvCxnSpPr>
            <a:cxnSpLocks/>
            <a:endCxn id="45" idx="1"/>
          </p:cNvCxnSpPr>
          <p:nvPr/>
        </p:nvCxnSpPr>
        <p:spPr>
          <a:xfrm flipV="1">
            <a:off x="9507637" y="2641063"/>
            <a:ext cx="945762" cy="361601"/>
          </a:xfrm>
          <a:prstGeom prst="line">
            <a:avLst/>
          </a:prstGeom>
        </p:spPr>
        <p:style>
          <a:lnRef idx="3">
            <a:schemeClr val="dk1"/>
          </a:lnRef>
          <a:fillRef idx="0">
            <a:schemeClr val="dk1"/>
          </a:fillRef>
          <a:effectRef idx="2">
            <a:schemeClr val="dk1"/>
          </a:effectRef>
          <a:fontRef idx="minor">
            <a:schemeClr val="tx1"/>
          </a:fontRef>
        </p:style>
      </p:cxnSp>
      <p:cxnSp>
        <p:nvCxnSpPr>
          <p:cNvPr id="55" name="直接连接符 54">
            <a:extLst>
              <a:ext uri="{FF2B5EF4-FFF2-40B4-BE49-F238E27FC236}">
                <a16:creationId xmlns:a16="http://schemas.microsoft.com/office/drawing/2014/main" id="{03CC2D8F-A8D7-3F8B-BCF4-6E0A2D68DC90}"/>
              </a:ext>
            </a:extLst>
          </p:cNvPr>
          <p:cNvCxnSpPr>
            <a:cxnSpLocks/>
            <a:endCxn id="46" idx="1"/>
          </p:cNvCxnSpPr>
          <p:nvPr/>
        </p:nvCxnSpPr>
        <p:spPr>
          <a:xfrm>
            <a:off x="9507637" y="3019738"/>
            <a:ext cx="948394" cy="278672"/>
          </a:xfrm>
          <a:prstGeom prst="line">
            <a:avLst/>
          </a:prstGeom>
        </p:spPr>
        <p:style>
          <a:lnRef idx="3">
            <a:schemeClr val="dk1"/>
          </a:lnRef>
          <a:fillRef idx="0">
            <a:schemeClr val="dk1"/>
          </a:fillRef>
          <a:effectRef idx="2">
            <a:schemeClr val="dk1"/>
          </a:effectRef>
          <a:fontRef idx="minor">
            <a:schemeClr val="tx1"/>
          </a:fontRef>
        </p:style>
      </p:cxnSp>
      <p:cxnSp>
        <p:nvCxnSpPr>
          <p:cNvPr id="61" name="直接连接符 60">
            <a:extLst>
              <a:ext uri="{FF2B5EF4-FFF2-40B4-BE49-F238E27FC236}">
                <a16:creationId xmlns:a16="http://schemas.microsoft.com/office/drawing/2014/main" id="{F5DDBD77-01F7-A86E-1051-A4417680055B}"/>
              </a:ext>
            </a:extLst>
          </p:cNvPr>
          <p:cNvCxnSpPr>
            <a:cxnSpLocks/>
          </p:cNvCxnSpPr>
          <p:nvPr/>
        </p:nvCxnSpPr>
        <p:spPr>
          <a:xfrm>
            <a:off x="9507637" y="3367593"/>
            <a:ext cx="948394" cy="764097"/>
          </a:xfrm>
          <a:prstGeom prst="line">
            <a:avLst/>
          </a:prstGeom>
        </p:spPr>
        <p:style>
          <a:lnRef idx="3">
            <a:schemeClr val="dk1"/>
          </a:lnRef>
          <a:fillRef idx="0">
            <a:schemeClr val="dk1"/>
          </a:fillRef>
          <a:effectRef idx="2">
            <a:schemeClr val="dk1"/>
          </a:effectRef>
          <a:fontRef idx="minor">
            <a:schemeClr val="tx1"/>
          </a:fontRef>
        </p:style>
      </p:cxnSp>
      <p:sp>
        <p:nvSpPr>
          <p:cNvPr id="76" name="矩形 75">
            <a:extLst>
              <a:ext uri="{FF2B5EF4-FFF2-40B4-BE49-F238E27FC236}">
                <a16:creationId xmlns:a16="http://schemas.microsoft.com/office/drawing/2014/main" id="{8019F04F-8A06-B61F-B48B-ABCC72A5EC74}"/>
              </a:ext>
            </a:extLst>
          </p:cNvPr>
          <p:cNvSpPr/>
          <p:nvPr/>
        </p:nvSpPr>
        <p:spPr>
          <a:xfrm>
            <a:off x="6834748" y="4721524"/>
            <a:ext cx="1367447" cy="350044"/>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altLang="zh-CN" dirty="0"/>
              <a:t>index block</a:t>
            </a:r>
            <a:endParaRPr lang="zh-CN" altLang="en-US" dirty="0"/>
          </a:p>
        </p:txBody>
      </p:sp>
      <p:sp>
        <p:nvSpPr>
          <p:cNvPr id="77" name="矩形 76">
            <a:extLst>
              <a:ext uri="{FF2B5EF4-FFF2-40B4-BE49-F238E27FC236}">
                <a16:creationId xmlns:a16="http://schemas.microsoft.com/office/drawing/2014/main" id="{A5F3A8E5-D469-E5F2-EEBA-17AA5F05ABC6}"/>
              </a:ext>
            </a:extLst>
          </p:cNvPr>
          <p:cNvSpPr/>
          <p:nvPr/>
        </p:nvSpPr>
        <p:spPr>
          <a:xfrm>
            <a:off x="9466214" y="4721524"/>
            <a:ext cx="1367447" cy="350044"/>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altLang="zh-CN" dirty="0"/>
              <a:t>index block</a:t>
            </a:r>
            <a:endParaRPr lang="zh-CN" altLang="en-US" dirty="0"/>
          </a:p>
        </p:txBody>
      </p:sp>
      <p:sp>
        <p:nvSpPr>
          <p:cNvPr id="78" name="文本框 77">
            <a:extLst>
              <a:ext uri="{FF2B5EF4-FFF2-40B4-BE49-F238E27FC236}">
                <a16:creationId xmlns:a16="http://schemas.microsoft.com/office/drawing/2014/main" id="{31F32E48-113B-A6BF-D3F5-59008F311072}"/>
              </a:ext>
            </a:extLst>
          </p:cNvPr>
          <p:cNvSpPr txBox="1"/>
          <p:nvPr/>
        </p:nvSpPr>
        <p:spPr>
          <a:xfrm>
            <a:off x="8538832" y="4665713"/>
            <a:ext cx="638512" cy="461665"/>
          </a:xfrm>
          <a:prstGeom prst="rect">
            <a:avLst/>
          </a:prstGeom>
          <a:noFill/>
        </p:spPr>
        <p:txBody>
          <a:bodyPr wrap="square" rtlCol="0">
            <a:spAutoFit/>
          </a:bodyPr>
          <a:lstStyle/>
          <a:p>
            <a:r>
              <a:rPr lang="en-US" altLang="zh-CN" sz="2400" dirty="0"/>
              <a:t>……</a:t>
            </a:r>
            <a:endParaRPr lang="zh-CN" altLang="en-US" sz="2400" dirty="0"/>
          </a:p>
        </p:txBody>
      </p:sp>
      <p:cxnSp>
        <p:nvCxnSpPr>
          <p:cNvPr id="80" name="直接连接符 79">
            <a:extLst>
              <a:ext uri="{FF2B5EF4-FFF2-40B4-BE49-F238E27FC236}">
                <a16:creationId xmlns:a16="http://schemas.microsoft.com/office/drawing/2014/main" id="{3AD27E69-9ABF-E5C3-0196-6555319337B7}"/>
              </a:ext>
            </a:extLst>
          </p:cNvPr>
          <p:cNvCxnSpPr>
            <a:cxnSpLocks/>
            <a:endCxn id="76" idx="0"/>
          </p:cNvCxnSpPr>
          <p:nvPr/>
        </p:nvCxnSpPr>
        <p:spPr>
          <a:xfrm flipH="1">
            <a:off x="7518472" y="4090420"/>
            <a:ext cx="631762" cy="631104"/>
          </a:xfrm>
          <a:prstGeom prst="line">
            <a:avLst/>
          </a:prstGeom>
        </p:spPr>
        <p:style>
          <a:lnRef idx="3">
            <a:schemeClr val="dk1"/>
          </a:lnRef>
          <a:fillRef idx="0">
            <a:schemeClr val="dk1"/>
          </a:fillRef>
          <a:effectRef idx="2">
            <a:schemeClr val="dk1"/>
          </a:effectRef>
          <a:fontRef idx="minor">
            <a:schemeClr val="tx1"/>
          </a:fontRef>
        </p:style>
      </p:cxnSp>
      <p:cxnSp>
        <p:nvCxnSpPr>
          <p:cNvPr id="83" name="直接连接符 82">
            <a:extLst>
              <a:ext uri="{FF2B5EF4-FFF2-40B4-BE49-F238E27FC236}">
                <a16:creationId xmlns:a16="http://schemas.microsoft.com/office/drawing/2014/main" id="{76DFC5A3-624F-142E-340D-0063CB16F68C}"/>
              </a:ext>
            </a:extLst>
          </p:cNvPr>
          <p:cNvCxnSpPr>
            <a:cxnSpLocks/>
            <a:endCxn id="77" idx="0"/>
          </p:cNvCxnSpPr>
          <p:nvPr/>
        </p:nvCxnSpPr>
        <p:spPr>
          <a:xfrm>
            <a:off x="9489944" y="4125686"/>
            <a:ext cx="659994" cy="595838"/>
          </a:xfrm>
          <a:prstGeom prst="line">
            <a:avLst/>
          </a:prstGeom>
        </p:spPr>
        <p:style>
          <a:lnRef idx="3">
            <a:schemeClr val="dk1"/>
          </a:lnRef>
          <a:fillRef idx="0">
            <a:schemeClr val="dk1"/>
          </a:fillRef>
          <a:effectRef idx="2">
            <a:schemeClr val="dk1"/>
          </a:effectRef>
          <a:fontRef idx="minor">
            <a:schemeClr val="tx1"/>
          </a:fontRef>
        </p:style>
      </p:cxnSp>
      <p:sp>
        <p:nvSpPr>
          <p:cNvPr id="85" name="右大括号 84">
            <a:extLst>
              <a:ext uri="{FF2B5EF4-FFF2-40B4-BE49-F238E27FC236}">
                <a16:creationId xmlns:a16="http://schemas.microsoft.com/office/drawing/2014/main" id="{01223C75-75DE-293F-CA51-DA14648750F6}"/>
              </a:ext>
            </a:extLst>
          </p:cNvPr>
          <p:cNvSpPr/>
          <p:nvPr/>
        </p:nvSpPr>
        <p:spPr>
          <a:xfrm>
            <a:off x="11512739" y="1775297"/>
            <a:ext cx="273265" cy="865766"/>
          </a:xfrm>
          <a:prstGeom prst="rightBrace">
            <a:avLst>
              <a:gd name="adj1" fmla="val 8333"/>
              <a:gd name="adj2" fmla="val 50960"/>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zh-CN" altLang="en-US"/>
          </a:p>
        </p:txBody>
      </p:sp>
      <p:sp>
        <p:nvSpPr>
          <p:cNvPr id="86" name="右大括号 85">
            <a:extLst>
              <a:ext uri="{FF2B5EF4-FFF2-40B4-BE49-F238E27FC236}">
                <a16:creationId xmlns:a16="http://schemas.microsoft.com/office/drawing/2014/main" id="{AB68783C-195E-DD58-880C-7E8C95D4AD14}"/>
              </a:ext>
            </a:extLst>
          </p:cNvPr>
          <p:cNvSpPr/>
          <p:nvPr/>
        </p:nvSpPr>
        <p:spPr>
          <a:xfrm>
            <a:off x="11528506" y="3298409"/>
            <a:ext cx="273265" cy="865766"/>
          </a:xfrm>
          <a:prstGeom prst="righ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zh-CN" altLang="en-US"/>
          </a:p>
        </p:txBody>
      </p:sp>
      <p:sp>
        <p:nvSpPr>
          <p:cNvPr id="87" name="文本框 86">
            <a:extLst>
              <a:ext uri="{FF2B5EF4-FFF2-40B4-BE49-F238E27FC236}">
                <a16:creationId xmlns:a16="http://schemas.microsoft.com/office/drawing/2014/main" id="{5E4DCBE6-2FA9-9BC5-A771-D46061FC930D}"/>
              </a:ext>
            </a:extLst>
          </p:cNvPr>
          <p:cNvSpPr txBox="1"/>
          <p:nvPr/>
        </p:nvSpPr>
        <p:spPr>
          <a:xfrm>
            <a:off x="11801771" y="2030193"/>
            <a:ext cx="273265" cy="369332"/>
          </a:xfrm>
          <a:prstGeom prst="rect">
            <a:avLst/>
          </a:prstGeom>
          <a:noFill/>
        </p:spPr>
        <p:txBody>
          <a:bodyPr wrap="square" rtlCol="0">
            <a:spAutoFit/>
          </a:bodyPr>
          <a:lstStyle/>
          <a:p>
            <a:r>
              <a:rPr lang="en-US" altLang="zh-CN" dirty="0"/>
              <a:t>N</a:t>
            </a:r>
            <a:endParaRPr lang="zh-CN" altLang="en-US" dirty="0"/>
          </a:p>
        </p:txBody>
      </p:sp>
      <p:sp>
        <p:nvSpPr>
          <p:cNvPr id="88" name="文本框 87">
            <a:extLst>
              <a:ext uri="{FF2B5EF4-FFF2-40B4-BE49-F238E27FC236}">
                <a16:creationId xmlns:a16="http://schemas.microsoft.com/office/drawing/2014/main" id="{A58335B0-5B5E-64E5-6842-D74ED3050137}"/>
              </a:ext>
            </a:extLst>
          </p:cNvPr>
          <p:cNvSpPr txBox="1"/>
          <p:nvPr/>
        </p:nvSpPr>
        <p:spPr>
          <a:xfrm>
            <a:off x="11789329" y="3517531"/>
            <a:ext cx="273265" cy="369332"/>
          </a:xfrm>
          <a:prstGeom prst="rect">
            <a:avLst/>
          </a:prstGeom>
          <a:noFill/>
        </p:spPr>
        <p:txBody>
          <a:bodyPr wrap="square" rtlCol="0">
            <a:spAutoFit/>
          </a:bodyPr>
          <a:lstStyle/>
          <a:p>
            <a:r>
              <a:rPr lang="en-US" altLang="zh-CN" dirty="0"/>
              <a:t>N</a:t>
            </a:r>
            <a:endParaRPr lang="zh-CN" altLang="en-US" dirty="0"/>
          </a:p>
        </p:txBody>
      </p:sp>
      <p:sp>
        <p:nvSpPr>
          <p:cNvPr id="89" name="右大括号 88">
            <a:extLst>
              <a:ext uri="{FF2B5EF4-FFF2-40B4-BE49-F238E27FC236}">
                <a16:creationId xmlns:a16="http://schemas.microsoft.com/office/drawing/2014/main" id="{ACA2775B-A4C5-E1CF-974A-9CB2818233C4}"/>
              </a:ext>
            </a:extLst>
          </p:cNvPr>
          <p:cNvSpPr/>
          <p:nvPr/>
        </p:nvSpPr>
        <p:spPr>
          <a:xfrm>
            <a:off x="9229077" y="1000004"/>
            <a:ext cx="273265" cy="1319646"/>
          </a:xfrm>
          <a:prstGeom prst="righ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zh-CN" altLang="en-US"/>
          </a:p>
        </p:txBody>
      </p:sp>
      <p:sp>
        <p:nvSpPr>
          <p:cNvPr id="90" name="文本框 89">
            <a:extLst>
              <a:ext uri="{FF2B5EF4-FFF2-40B4-BE49-F238E27FC236}">
                <a16:creationId xmlns:a16="http://schemas.microsoft.com/office/drawing/2014/main" id="{4347B08B-E4B0-EA92-66FB-B141075A25F1}"/>
              </a:ext>
            </a:extLst>
          </p:cNvPr>
          <p:cNvSpPr txBox="1"/>
          <p:nvPr/>
        </p:nvSpPr>
        <p:spPr>
          <a:xfrm>
            <a:off x="9567973" y="1450082"/>
            <a:ext cx="485132" cy="369332"/>
          </a:xfrm>
          <a:prstGeom prst="rect">
            <a:avLst/>
          </a:prstGeom>
          <a:noFill/>
        </p:spPr>
        <p:txBody>
          <a:bodyPr wrap="square" rtlCol="0">
            <a:spAutoFit/>
          </a:bodyPr>
          <a:lstStyle/>
          <a:p>
            <a:r>
              <a:rPr lang="en-US" altLang="zh-CN" dirty="0"/>
              <a:t>10</a:t>
            </a:r>
            <a:endParaRPr lang="zh-CN" altLang="en-US" dirty="0"/>
          </a:p>
        </p:txBody>
      </p:sp>
      <p:sp>
        <p:nvSpPr>
          <p:cNvPr id="91" name="矩形 90">
            <a:extLst>
              <a:ext uri="{FF2B5EF4-FFF2-40B4-BE49-F238E27FC236}">
                <a16:creationId xmlns:a16="http://schemas.microsoft.com/office/drawing/2014/main" id="{3D36DE1B-7178-3697-867B-0764CC84662F}"/>
              </a:ext>
            </a:extLst>
          </p:cNvPr>
          <p:cNvSpPr/>
          <p:nvPr/>
        </p:nvSpPr>
        <p:spPr>
          <a:xfrm>
            <a:off x="6266901" y="5444962"/>
            <a:ext cx="980904" cy="33836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block</a:t>
            </a:r>
            <a:endParaRPr lang="zh-CN" altLang="en-US" dirty="0"/>
          </a:p>
        </p:txBody>
      </p:sp>
      <p:sp>
        <p:nvSpPr>
          <p:cNvPr id="92" name="矩形 91">
            <a:extLst>
              <a:ext uri="{FF2B5EF4-FFF2-40B4-BE49-F238E27FC236}">
                <a16:creationId xmlns:a16="http://schemas.microsoft.com/office/drawing/2014/main" id="{47ADF8ED-AC84-82DD-AFD3-F0F8AD6C8AED}"/>
              </a:ext>
            </a:extLst>
          </p:cNvPr>
          <p:cNvSpPr/>
          <p:nvPr/>
        </p:nvSpPr>
        <p:spPr>
          <a:xfrm>
            <a:off x="7843009" y="5444962"/>
            <a:ext cx="980904" cy="33836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block</a:t>
            </a:r>
            <a:endParaRPr lang="zh-CN" altLang="en-US" dirty="0"/>
          </a:p>
        </p:txBody>
      </p:sp>
      <p:sp>
        <p:nvSpPr>
          <p:cNvPr id="93" name="文本框 92">
            <a:extLst>
              <a:ext uri="{FF2B5EF4-FFF2-40B4-BE49-F238E27FC236}">
                <a16:creationId xmlns:a16="http://schemas.microsoft.com/office/drawing/2014/main" id="{21113859-4FC2-5C91-37EB-E8C3ED995003}"/>
              </a:ext>
            </a:extLst>
          </p:cNvPr>
          <p:cNvSpPr txBox="1"/>
          <p:nvPr/>
        </p:nvSpPr>
        <p:spPr>
          <a:xfrm>
            <a:off x="7245716" y="5383310"/>
            <a:ext cx="638512" cy="461665"/>
          </a:xfrm>
          <a:prstGeom prst="rect">
            <a:avLst/>
          </a:prstGeom>
          <a:noFill/>
        </p:spPr>
        <p:txBody>
          <a:bodyPr wrap="square" rtlCol="0">
            <a:spAutoFit/>
          </a:bodyPr>
          <a:lstStyle/>
          <a:p>
            <a:r>
              <a:rPr lang="en-US" altLang="zh-CN" sz="2400" dirty="0"/>
              <a:t>……</a:t>
            </a:r>
            <a:endParaRPr lang="zh-CN" altLang="en-US" sz="2400" dirty="0"/>
          </a:p>
        </p:txBody>
      </p:sp>
      <p:sp>
        <p:nvSpPr>
          <p:cNvPr id="94" name="矩形 93">
            <a:extLst>
              <a:ext uri="{FF2B5EF4-FFF2-40B4-BE49-F238E27FC236}">
                <a16:creationId xmlns:a16="http://schemas.microsoft.com/office/drawing/2014/main" id="{9D5F0AAC-58DE-129D-CA51-A83B191E49A8}"/>
              </a:ext>
            </a:extLst>
          </p:cNvPr>
          <p:cNvSpPr/>
          <p:nvPr/>
        </p:nvSpPr>
        <p:spPr>
          <a:xfrm>
            <a:off x="9063517" y="5444962"/>
            <a:ext cx="980904" cy="33836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block</a:t>
            </a:r>
            <a:endParaRPr lang="zh-CN" altLang="en-US" dirty="0"/>
          </a:p>
        </p:txBody>
      </p:sp>
      <p:sp>
        <p:nvSpPr>
          <p:cNvPr id="95" name="矩形 94">
            <a:extLst>
              <a:ext uri="{FF2B5EF4-FFF2-40B4-BE49-F238E27FC236}">
                <a16:creationId xmlns:a16="http://schemas.microsoft.com/office/drawing/2014/main" id="{971DF6A4-4835-760A-852B-29EC7F5CC2E7}"/>
              </a:ext>
            </a:extLst>
          </p:cNvPr>
          <p:cNvSpPr/>
          <p:nvPr/>
        </p:nvSpPr>
        <p:spPr>
          <a:xfrm>
            <a:off x="10639625" y="5444962"/>
            <a:ext cx="980904" cy="33836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block</a:t>
            </a:r>
            <a:endParaRPr lang="zh-CN" altLang="en-US" dirty="0"/>
          </a:p>
        </p:txBody>
      </p:sp>
      <p:sp>
        <p:nvSpPr>
          <p:cNvPr id="96" name="文本框 95">
            <a:extLst>
              <a:ext uri="{FF2B5EF4-FFF2-40B4-BE49-F238E27FC236}">
                <a16:creationId xmlns:a16="http://schemas.microsoft.com/office/drawing/2014/main" id="{1AB331B0-9BE4-7966-9B70-C0FB2A4E695C}"/>
              </a:ext>
            </a:extLst>
          </p:cNvPr>
          <p:cNvSpPr txBox="1"/>
          <p:nvPr/>
        </p:nvSpPr>
        <p:spPr>
          <a:xfrm>
            <a:off x="10042332" y="5383310"/>
            <a:ext cx="638512" cy="461665"/>
          </a:xfrm>
          <a:prstGeom prst="rect">
            <a:avLst/>
          </a:prstGeom>
          <a:noFill/>
        </p:spPr>
        <p:txBody>
          <a:bodyPr wrap="square" rtlCol="0">
            <a:spAutoFit/>
          </a:bodyPr>
          <a:lstStyle/>
          <a:p>
            <a:r>
              <a:rPr lang="en-US" altLang="zh-CN" sz="2400" dirty="0"/>
              <a:t>……</a:t>
            </a:r>
            <a:endParaRPr lang="zh-CN" altLang="en-US" sz="2400" dirty="0"/>
          </a:p>
        </p:txBody>
      </p:sp>
      <p:sp>
        <p:nvSpPr>
          <p:cNvPr id="103" name="右大括号 102">
            <a:extLst>
              <a:ext uri="{FF2B5EF4-FFF2-40B4-BE49-F238E27FC236}">
                <a16:creationId xmlns:a16="http://schemas.microsoft.com/office/drawing/2014/main" id="{7040F936-6291-6938-9903-5E86D4994D43}"/>
              </a:ext>
            </a:extLst>
          </p:cNvPr>
          <p:cNvSpPr/>
          <p:nvPr/>
        </p:nvSpPr>
        <p:spPr>
          <a:xfrm rot="5400000">
            <a:off x="7409429" y="5389194"/>
            <a:ext cx="253258" cy="1170171"/>
          </a:xfrm>
          <a:prstGeom prst="righ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zh-CN" altLang="en-US"/>
          </a:p>
        </p:txBody>
      </p:sp>
      <p:sp>
        <p:nvSpPr>
          <p:cNvPr id="104" name="右大括号 103">
            <a:extLst>
              <a:ext uri="{FF2B5EF4-FFF2-40B4-BE49-F238E27FC236}">
                <a16:creationId xmlns:a16="http://schemas.microsoft.com/office/drawing/2014/main" id="{93CAA0B3-290D-4900-8EB4-4118FFBC84D7}"/>
              </a:ext>
            </a:extLst>
          </p:cNvPr>
          <p:cNvSpPr/>
          <p:nvPr/>
        </p:nvSpPr>
        <p:spPr>
          <a:xfrm rot="5400000">
            <a:off x="10268995" y="5417226"/>
            <a:ext cx="253258" cy="1170171"/>
          </a:xfrm>
          <a:prstGeom prst="righ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zh-CN" altLang="en-US"/>
          </a:p>
        </p:txBody>
      </p:sp>
      <p:sp>
        <p:nvSpPr>
          <p:cNvPr id="105" name="文本框 104">
            <a:extLst>
              <a:ext uri="{FF2B5EF4-FFF2-40B4-BE49-F238E27FC236}">
                <a16:creationId xmlns:a16="http://schemas.microsoft.com/office/drawing/2014/main" id="{28FCFC86-77C4-8AEB-E15D-8BECA37D2E0F}"/>
              </a:ext>
            </a:extLst>
          </p:cNvPr>
          <p:cNvSpPr txBox="1"/>
          <p:nvPr/>
        </p:nvSpPr>
        <p:spPr>
          <a:xfrm>
            <a:off x="7381838" y="6006572"/>
            <a:ext cx="273265" cy="369332"/>
          </a:xfrm>
          <a:prstGeom prst="rect">
            <a:avLst/>
          </a:prstGeom>
          <a:noFill/>
        </p:spPr>
        <p:txBody>
          <a:bodyPr wrap="square" rtlCol="0">
            <a:spAutoFit/>
          </a:bodyPr>
          <a:lstStyle/>
          <a:p>
            <a:r>
              <a:rPr lang="en-US" altLang="zh-CN" dirty="0"/>
              <a:t>N</a:t>
            </a:r>
            <a:endParaRPr lang="zh-CN" altLang="en-US" dirty="0"/>
          </a:p>
        </p:txBody>
      </p:sp>
      <p:sp>
        <p:nvSpPr>
          <p:cNvPr id="106" name="文本框 105">
            <a:extLst>
              <a:ext uri="{FF2B5EF4-FFF2-40B4-BE49-F238E27FC236}">
                <a16:creationId xmlns:a16="http://schemas.microsoft.com/office/drawing/2014/main" id="{A46A9661-DDDE-E612-234E-6FC04398C78E}"/>
              </a:ext>
            </a:extLst>
          </p:cNvPr>
          <p:cNvSpPr txBox="1"/>
          <p:nvPr/>
        </p:nvSpPr>
        <p:spPr>
          <a:xfrm>
            <a:off x="10224955" y="6036632"/>
            <a:ext cx="273265" cy="369332"/>
          </a:xfrm>
          <a:prstGeom prst="rect">
            <a:avLst/>
          </a:prstGeom>
          <a:noFill/>
        </p:spPr>
        <p:txBody>
          <a:bodyPr wrap="square" rtlCol="0">
            <a:spAutoFit/>
          </a:bodyPr>
          <a:lstStyle/>
          <a:p>
            <a:r>
              <a:rPr lang="en-US" altLang="zh-CN" dirty="0"/>
              <a:t>N</a:t>
            </a:r>
            <a:endParaRPr lang="zh-CN" altLang="en-US" dirty="0"/>
          </a:p>
        </p:txBody>
      </p:sp>
      <p:cxnSp>
        <p:nvCxnSpPr>
          <p:cNvPr id="108" name="直接连接符 107">
            <a:extLst>
              <a:ext uri="{FF2B5EF4-FFF2-40B4-BE49-F238E27FC236}">
                <a16:creationId xmlns:a16="http://schemas.microsoft.com/office/drawing/2014/main" id="{44639AE2-3FCE-E951-CE5C-A169DD281884}"/>
              </a:ext>
            </a:extLst>
          </p:cNvPr>
          <p:cNvCxnSpPr>
            <a:cxnSpLocks/>
            <a:endCxn id="91" idx="0"/>
          </p:cNvCxnSpPr>
          <p:nvPr/>
        </p:nvCxnSpPr>
        <p:spPr>
          <a:xfrm flipH="1">
            <a:off x="6757353" y="5087491"/>
            <a:ext cx="74369" cy="357471"/>
          </a:xfrm>
          <a:prstGeom prst="line">
            <a:avLst/>
          </a:prstGeom>
        </p:spPr>
        <p:style>
          <a:lnRef idx="3">
            <a:schemeClr val="dk1"/>
          </a:lnRef>
          <a:fillRef idx="0">
            <a:schemeClr val="dk1"/>
          </a:fillRef>
          <a:effectRef idx="2">
            <a:schemeClr val="dk1"/>
          </a:effectRef>
          <a:fontRef idx="minor">
            <a:schemeClr val="tx1"/>
          </a:fontRef>
        </p:style>
      </p:cxnSp>
      <p:cxnSp>
        <p:nvCxnSpPr>
          <p:cNvPr id="110" name="直接连接符 109">
            <a:extLst>
              <a:ext uri="{FF2B5EF4-FFF2-40B4-BE49-F238E27FC236}">
                <a16:creationId xmlns:a16="http://schemas.microsoft.com/office/drawing/2014/main" id="{6CB0D1B4-DF8C-482C-E50D-12181D8E1AB4}"/>
              </a:ext>
            </a:extLst>
          </p:cNvPr>
          <p:cNvCxnSpPr>
            <a:cxnSpLocks/>
            <a:endCxn id="92" idx="0"/>
          </p:cNvCxnSpPr>
          <p:nvPr/>
        </p:nvCxnSpPr>
        <p:spPr>
          <a:xfrm>
            <a:off x="8214559" y="5081253"/>
            <a:ext cx="118902" cy="363709"/>
          </a:xfrm>
          <a:prstGeom prst="line">
            <a:avLst/>
          </a:prstGeom>
        </p:spPr>
        <p:style>
          <a:lnRef idx="3">
            <a:schemeClr val="dk1"/>
          </a:lnRef>
          <a:fillRef idx="0">
            <a:schemeClr val="dk1"/>
          </a:fillRef>
          <a:effectRef idx="2">
            <a:schemeClr val="dk1"/>
          </a:effectRef>
          <a:fontRef idx="minor">
            <a:schemeClr val="tx1"/>
          </a:fontRef>
        </p:style>
      </p:cxnSp>
      <p:cxnSp>
        <p:nvCxnSpPr>
          <p:cNvPr id="112" name="直接连接符 111">
            <a:extLst>
              <a:ext uri="{FF2B5EF4-FFF2-40B4-BE49-F238E27FC236}">
                <a16:creationId xmlns:a16="http://schemas.microsoft.com/office/drawing/2014/main" id="{28C057D3-1039-AB26-7237-295C86B6E039}"/>
              </a:ext>
            </a:extLst>
          </p:cNvPr>
          <p:cNvCxnSpPr>
            <a:cxnSpLocks/>
            <a:endCxn id="95" idx="0"/>
          </p:cNvCxnSpPr>
          <p:nvPr/>
        </p:nvCxnSpPr>
        <p:spPr>
          <a:xfrm>
            <a:off x="10833661" y="5065899"/>
            <a:ext cx="296416" cy="379063"/>
          </a:xfrm>
          <a:prstGeom prst="line">
            <a:avLst/>
          </a:prstGeom>
        </p:spPr>
        <p:style>
          <a:lnRef idx="3">
            <a:schemeClr val="dk1"/>
          </a:lnRef>
          <a:fillRef idx="0">
            <a:schemeClr val="dk1"/>
          </a:fillRef>
          <a:effectRef idx="2">
            <a:schemeClr val="dk1"/>
          </a:effectRef>
          <a:fontRef idx="minor">
            <a:schemeClr val="tx1"/>
          </a:fontRef>
        </p:style>
      </p:cxnSp>
      <p:cxnSp>
        <p:nvCxnSpPr>
          <p:cNvPr id="114" name="直接连接符 113">
            <a:extLst>
              <a:ext uri="{FF2B5EF4-FFF2-40B4-BE49-F238E27FC236}">
                <a16:creationId xmlns:a16="http://schemas.microsoft.com/office/drawing/2014/main" id="{269DAA90-5B16-1B4D-2A97-D7634C6617CB}"/>
              </a:ext>
            </a:extLst>
          </p:cNvPr>
          <p:cNvCxnSpPr>
            <a:cxnSpLocks/>
            <a:endCxn id="94" idx="0"/>
          </p:cNvCxnSpPr>
          <p:nvPr/>
        </p:nvCxnSpPr>
        <p:spPr>
          <a:xfrm>
            <a:off x="9465848" y="5073575"/>
            <a:ext cx="88121" cy="371387"/>
          </a:xfrm>
          <a:prstGeom prst="line">
            <a:avLst/>
          </a:prstGeom>
        </p:spPr>
        <p:style>
          <a:lnRef idx="3">
            <a:schemeClr val="dk1"/>
          </a:lnRef>
          <a:fillRef idx="0">
            <a:schemeClr val="dk1"/>
          </a:fillRef>
          <a:effectRef idx="2">
            <a:schemeClr val="dk1"/>
          </a:effectRef>
          <a:fontRef idx="minor">
            <a:schemeClr val="tx1"/>
          </a:fontRef>
        </p:style>
      </p:cxnSp>
      <p:sp>
        <p:nvSpPr>
          <p:cNvPr id="116" name="文本框 115">
            <a:extLst>
              <a:ext uri="{FF2B5EF4-FFF2-40B4-BE49-F238E27FC236}">
                <a16:creationId xmlns:a16="http://schemas.microsoft.com/office/drawing/2014/main" id="{57EFC6EA-720C-90EE-C5DF-ADB81D99BE39}"/>
              </a:ext>
            </a:extLst>
          </p:cNvPr>
          <p:cNvSpPr txBox="1"/>
          <p:nvPr/>
        </p:nvSpPr>
        <p:spPr>
          <a:xfrm>
            <a:off x="6794537" y="6429561"/>
            <a:ext cx="4606362" cy="369332"/>
          </a:xfrm>
          <a:prstGeom prst="rect">
            <a:avLst/>
          </a:prstGeom>
          <a:noFill/>
        </p:spPr>
        <p:txBody>
          <a:bodyPr wrap="square" rtlCol="0">
            <a:spAutoFit/>
          </a:bodyPr>
          <a:lstStyle/>
          <a:p>
            <a:r>
              <a:rPr lang="zh-CN" altLang="en-US" dirty="0"/>
              <a:t>最多管理 </a:t>
            </a:r>
            <a:r>
              <a:rPr lang="en-US" altLang="zh-CN" b="1" dirty="0"/>
              <a:t>10 </a:t>
            </a:r>
            <a:r>
              <a:rPr lang="en-US" altLang="zh-CN" dirty="0"/>
              <a:t>+ </a:t>
            </a:r>
            <a:r>
              <a:rPr lang="en-US" altLang="zh-CN" b="1" dirty="0"/>
              <a:t>2 * N</a:t>
            </a:r>
            <a:r>
              <a:rPr lang="en-US" altLang="zh-CN" dirty="0"/>
              <a:t> + </a:t>
            </a:r>
            <a:r>
              <a:rPr lang="en-US" altLang="zh-CN" b="1" dirty="0"/>
              <a:t>1 * N * N </a:t>
            </a:r>
            <a:r>
              <a:rPr lang="zh-CN" altLang="en-US" dirty="0"/>
              <a:t>个</a:t>
            </a:r>
            <a:r>
              <a:rPr lang="en-US" altLang="zh-CN" dirty="0"/>
              <a:t>block</a:t>
            </a:r>
            <a:endParaRPr lang="zh-CN" altLang="en-US" dirty="0"/>
          </a:p>
        </p:txBody>
      </p:sp>
    </p:spTree>
    <p:extLst>
      <p:ext uri="{BB962C8B-B14F-4D97-AF65-F5344CB8AC3E}">
        <p14:creationId xmlns:p14="http://schemas.microsoft.com/office/powerpoint/2010/main" val="7804059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1"/>
                                        </p:tgtEl>
                                        <p:attrNameLst>
                                          <p:attrName>style.visibility</p:attrName>
                                        </p:attrNameLst>
                                      </p:cBhvr>
                                      <p:to>
                                        <p:strVal val="visible"/>
                                      </p:to>
                                    </p:set>
                                    <p:animEffect transition="in" filter="fade">
                                      <p:cBhvr>
                                        <p:cTn id="21" dur="500"/>
                                        <p:tgtEl>
                                          <p:spTgt spid="21"/>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2"/>
                                        </p:tgtEl>
                                        <p:attrNameLst>
                                          <p:attrName>style.visibility</p:attrName>
                                        </p:attrNameLst>
                                      </p:cBhvr>
                                      <p:to>
                                        <p:strVal val="visible"/>
                                      </p:to>
                                    </p:set>
                                    <p:animEffect transition="in" filter="fade">
                                      <p:cBhvr>
                                        <p:cTn id="24" dur="500"/>
                                        <p:tgtEl>
                                          <p:spTgt spid="22"/>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fade">
                                      <p:cBhvr>
                                        <p:cTn id="27" dur="500"/>
                                        <p:tgtEl>
                                          <p:spTgt spid="23"/>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4"/>
                                        </p:tgtEl>
                                        <p:attrNameLst>
                                          <p:attrName>style.visibility</p:attrName>
                                        </p:attrNameLst>
                                      </p:cBhvr>
                                      <p:to>
                                        <p:strVal val="visible"/>
                                      </p:to>
                                    </p:set>
                                    <p:animEffect transition="in" filter="fade">
                                      <p:cBhvr>
                                        <p:cTn id="30" dur="500"/>
                                        <p:tgtEl>
                                          <p:spTgt spid="24"/>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5"/>
                                        </p:tgtEl>
                                        <p:attrNameLst>
                                          <p:attrName>style.visibility</p:attrName>
                                        </p:attrNameLst>
                                      </p:cBhvr>
                                      <p:to>
                                        <p:strVal val="visible"/>
                                      </p:to>
                                    </p:set>
                                    <p:animEffect transition="in" filter="fade">
                                      <p:cBhvr>
                                        <p:cTn id="33" dur="500"/>
                                        <p:tgtEl>
                                          <p:spTgt spid="25"/>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6"/>
                                        </p:tgtEl>
                                        <p:attrNameLst>
                                          <p:attrName>style.visibility</p:attrName>
                                        </p:attrNameLst>
                                      </p:cBhvr>
                                      <p:to>
                                        <p:strVal val="visible"/>
                                      </p:to>
                                    </p:set>
                                    <p:animEffect transition="in" filter="fade">
                                      <p:cBhvr>
                                        <p:cTn id="36" dur="500"/>
                                        <p:tgtEl>
                                          <p:spTgt spid="26"/>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7"/>
                                        </p:tgtEl>
                                        <p:attrNameLst>
                                          <p:attrName>style.visibility</p:attrName>
                                        </p:attrNameLst>
                                      </p:cBhvr>
                                      <p:to>
                                        <p:strVal val="visible"/>
                                      </p:to>
                                    </p:set>
                                    <p:animEffect transition="in" filter="fade">
                                      <p:cBhvr>
                                        <p:cTn id="39" dur="500"/>
                                        <p:tgtEl>
                                          <p:spTgt spid="27"/>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8"/>
                                        </p:tgtEl>
                                        <p:attrNameLst>
                                          <p:attrName>style.visibility</p:attrName>
                                        </p:attrNameLst>
                                      </p:cBhvr>
                                      <p:to>
                                        <p:strVal val="visible"/>
                                      </p:to>
                                    </p:set>
                                    <p:animEffect transition="in" filter="fade">
                                      <p:cBhvr>
                                        <p:cTn id="42" dur="500"/>
                                        <p:tgtEl>
                                          <p:spTgt spid="28"/>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9"/>
                                        </p:tgtEl>
                                        <p:attrNameLst>
                                          <p:attrName>style.visibility</p:attrName>
                                        </p:attrNameLst>
                                      </p:cBhvr>
                                      <p:to>
                                        <p:strVal val="visible"/>
                                      </p:to>
                                    </p:set>
                                    <p:animEffect transition="in" filter="fade">
                                      <p:cBhvr>
                                        <p:cTn id="45" dur="500"/>
                                        <p:tgtEl>
                                          <p:spTgt spid="29"/>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30"/>
                                        </p:tgtEl>
                                        <p:attrNameLst>
                                          <p:attrName>style.visibility</p:attrName>
                                        </p:attrNameLst>
                                      </p:cBhvr>
                                      <p:to>
                                        <p:strVal val="visible"/>
                                      </p:to>
                                    </p:set>
                                    <p:animEffect transition="in" filter="fade">
                                      <p:cBhvr>
                                        <p:cTn id="48" dur="500"/>
                                        <p:tgtEl>
                                          <p:spTgt spid="30"/>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31"/>
                                        </p:tgtEl>
                                        <p:attrNameLst>
                                          <p:attrName>style.visibility</p:attrName>
                                        </p:attrNameLst>
                                      </p:cBhvr>
                                      <p:to>
                                        <p:strVal val="visible"/>
                                      </p:to>
                                    </p:set>
                                    <p:animEffect transition="in" filter="fade">
                                      <p:cBhvr>
                                        <p:cTn id="51" dur="500"/>
                                        <p:tgtEl>
                                          <p:spTgt spid="31"/>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32"/>
                                        </p:tgtEl>
                                        <p:attrNameLst>
                                          <p:attrName>style.visibility</p:attrName>
                                        </p:attrNameLst>
                                      </p:cBhvr>
                                      <p:to>
                                        <p:strVal val="visible"/>
                                      </p:to>
                                    </p:set>
                                    <p:animEffect transition="in" filter="fade">
                                      <p:cBhvr>
                                        <p:cTn id="54" dur="500"/>
                                        <p:tgtEl>
                                          <p:spTgt spid="32"/>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34"/>
                                        </p:tgtEl>
                                        <p:attrNameLst>
                                          <p:attrName>style.visibility</p:attrName>
                                        </p:attrNameLst>
                                      </p:cBhvr>
                                      <p:to>
                                        <p:strVal val="visible"/>
                                      </p:to>
                                    </p:set>
                                    <p:animEffect transition="in" filter="fade">
                                      <p:cBhvr>
                                        <p:cTn id="57" dur="500"/>
                                        <p:tgtEl>
                                          <p:spTgt spid="34"/>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35"/>
                                        </p:tgtEl>
                                        <p:attrNameLst>
                                          <p:attrName>style.visibility</p:attrName>
                                        </p:attrNameLst>
                                      </p:cBhvr>
                                      <p:to>
                                        <p:strVal val="visible"/>
                                      </p:to>
                                    </p:set>
                                    <p:animEffect transition="in" filter="fade">
                                      <p:cBhvr>
                                        <p:cTn id="60" dur="500"/>
                                        <p:tgtEl>
                                          <p:spTgt spid="35"/>
                                        </p:tgtEl>
                                      </p:cBhvr>
                                    </p:animEffect>
                                  </p:childTnLst>
                                </p:cTn>
                              </p:par>
                              <p:par>
                                <p:cTn id="61" presetID="10" presetClass="entr" presetSubtype="0" fill="hold" nodeType="withEffect">
                                  <p:stCondLst>
                                    <p:cond delay="0"/>
                                  </p:stCondLst>
                                  <p:childTnLst>
                                    <p:set>
                                      <p:cBhvr>
                                        <p:cTn id="62" dur="1" fill="hold">
                                          <p:stCondLst>
                                            <p:cond delay="0"/>
                                          </p:stCondLst>
                                        </p:cTn>
                                        <p:tgtEl>
                                          <p:spTgt spid="37"/>
                                        </p:tgtEl>
                                        <p:attrNameLst>
                                          <p:attrName>style.visibility</p:attrName>
                                        </p:attrNameLst>
                                      </p:cBhvr>
                                      <p:to>
                                        <p:strVal val="visible"/>
                                      </p:to>
                                    </p:set>
                                    <p:animEffect transition="in" filter="fade">
                                      <p:cBhvr>
                                        <p:cTn id="63" dur="500"/>
                                        <p:tgtEl>
                                          <p:spTgt spid="37"/>
                                        </p:tgtEl>
                                      </p:cBhvr>
                                    </p:animEffect>
                                  </p:childTnLst>
                                </p:cTn>
                              </p:par>
                              <p:par>
                                <p:cTn id="64" presetID="10" presetClass="entr" presetSubtype="0" fill="hold" nodeType="withEffect">
                                  <p:stCondLst>
                                    <p:cond delay="0"/>
                                  </p:stCondLst>
                                  <p:childTnLst>
                                    <p:set>
                                      <p:cBhvr>
                                        <p:cTn id="65" dur="1" fill="hold">
                                          <p:stCondLst>
                                            <p:cond delay="0"/>
                                          </p:stCondLst>
                                        </p:cTn>
                                        <p:tgtEl>
                                          <p:spTgt spid="38"/>
                                        </p:tgtEl>
                                        <p:attrNameLst>
                                          <p:attrName>style.visibility</p:attrName>
                                        </p:attrNameLst>
                                      </p:cBhvr>
                                      <p:to>
                                        <p:strVal val="visible"/>
                                      </p:to>
                                    </p:set>
                                    <p:animEffect transition="in" filter="fade">
                                      <p:cBhvr>
                                        <p:cTn id="66" dur="500"/>
                                        <p:tgtEl>
                                          <p:spTgt spid="38"/>
                                        </p:tgtEl>
                                      </p:cBhvr>
                                    </p:animEffect>
                                  </p:childTnLst>
                                </p:cTn>
                              </p:par>
                              <p:par>
                                <p:cTn id="67" presetID="10" presetClass="entr" presetSubtype="0" fill="hold" nodeType="withEffect">
                                  <p:stCondLst>
                                    <p:cond delay="0"/>
                                  </p:stCondLst>
                                  <p:childTnLst>
                                    <p:set>
                                      <p:cBhvr>
                                        <p:cTn id="68" dur="1" fill="hold">
                                          <p:stCondLst>
                                            <p:cond delay="0"/>
                                          </p:stCondLst>
                                        </p:cTn>
                                        <p:tgtEl>
                                          <p:spTgt spid="39"/>
                                        </p:tgtEl>
                                        <p:attrNameLst>
                                          <p:attrName>style.visibility</p:attrName>
                                        </p:attrNameLst>
                                      </p:cBhvr>
                                      <p:to>
                                        <p:strVal val="visible"/>
                                      </p:to>
                                    </p:set>
                                    <p:animEffect transition="in" filter="fade">
                                      <p:cBhvr>
                                        <p:cTn id="69" dur="500"/>
                                        <p:tgtEl>
                                          <p:spTgt spid="39"/>
                                        </p:tgtEl>
                                      </p:cBhvr>
                                    </p:animEffect>
                                  </p:childTnLst>
                                </p:cTn>
                              </p:par>
                              <p:par>
                                <p:cTn id="70" presetID="10" presetClass="entr" presetSubtype="0" fill="hold" nodeType="withEffect">
                                  <p:stCondLst>
                                    <p:cond delay="0"/>
                                  </p:stCondLst>
                                  <p:childTnLst>
                                    <p:set>
                                      <p:cBhvr>
                                        <p:cTn id="71" dur="1" fill="hold">
                                          <p:stCondLst>
                                            <p:cond delay="0"/>
                                          </p:stCondLst>
                                        </p:cTn>
                                        <p:tgtEl>
                                          <p:spTgt spid="40"/>
                                        </p:tgtEl>
                                        <p:attrNameLst>
                                          <p:attrName>style.visibility</p:attrName>
                                        </p:attrNameLst>
                                      </p:cBhvr>
                                      <p:to>
                                        <p:strVal val="visible"/>
                                      </p:to>
                                    </p:set>
                                    <p:animEffect transition="in" filter="fade">
                                      <p:cBhvr>
                                        <p:cTn id="72" dur="500"/>
                                        <p:tgtEl>
                                          <p:spTgt spid="40"/>
                                        </p:tgtEl>
                                      </p:cBhvr>
                                    </p:animEffect>
                                  </p:childTnLst>
                                </p:cTn>
                              </p:par>
                              <p:par>
                                <p:cTn id="73" presetID="10" presetClass="entr" presetSubtype="0" fill="hold" nodeType="withEffect">
                                  <p:stCondLst>
                                    <p:cond delay="0"/>
                                  </p:stCondLst>
                                  <p:childTnLst>
                                    <p:set>
                                      <p:cBhvr>
                                        <p:cTn id="74" dur="1" fill="hold">
                                          <p:stCondLst>
                                            <p:cond delay="0"/>
                                          </p:stCondLst>
                                        </p:cTn>
                                        <p:tgtEl>
                                          <p:spTgt spid="41"/>
                                        </p:tgtEl>
                                        <p:attrNameLst>
                                          <p:attrName>style.visibility</p:attrName>
                                        </p:attrNameLst>
                                      </p:cBhvr>
                                      <p:to>
                                        <p:strVal val="visible"/>
                                      </p:to>
                                    </p:set>
                                    <p:animEffect transition="in" filter="fade">
                                      <p:cBhvr>
                                        <p:cTn id="75" dur="500"/>
                                        <p:tgtEl>
                                          <p:spTgt spid="41"/>
                                        </p:tgtEl>
                                      </p:cBhvr>
                                    </p:animEffect>
                                  </p:childTnLst>
                                </p:cTn>
                              </p:par>
                              <p:par>
                                <p:cTn id="76" presetID="10" presetClass="entr" presetSubtype="0" fill="hold" nodeType="withEffect">
                                  <p:stCondLst>
                                    <p:cond delay="0"/>
                                  </p:stCondLst>
                                  <p:childTnLst>
                                    <p:set>
                                      <p:cBhvr>
                                        <p:cTn id="77" dur="1" fill="hold">
                                          <p:stCondLst>
                                            <p:cond delay="0"/>
                                          </p:stCondLst>
                                        </p:cTn>
                                        <p:tgtEl>
                                          <p:spTgt spid="42"/>
                                        </p:tgtEl>
                                        <p:attrNameLst>
                                          <p:attrName>style.visibility</p:attrName>
                                        </p:attrNameLst>
                                      </p:cBhvr>
                                      <p:to>
                                        <p:strVal val="visible"/>
                                      </p:to>
                                    </p:set>
                                    <p:animEffect transition="in" filter="fade">
                                      <p:cBhvr>
                                        <p:cTn id="78" dur="500"/>
                                        <p:tgtEl>
                                          <p:spTgt spid="42"/>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43"/>
                                        </p:tgtEl>
                                        <p:attrNameLst>
                                          <p:attrName>style.visibility</p:attrName>
                                        </p:attrNameLst>
                                      </p:cBhvr>
                                      <p:to>
                                        <p:strVal val="visible"/>
                                      </p:to>
                                    </p:set>
                                    <p:animEffect transition="in" filter="fade">
                                      <p:cBhvr>
                                        <p:cTn id="81" dur="500"/>
                                        <p:tgtEl>
                                          <p:spTgt spid="43"/>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44"/>
                                        </p:tgtEl>
                                        <p:attrNameLst>
                                          <p:attrName>style.visibility</p:attrName>
                                        </p:attrNameLst>
                                      </p:cBhvr>
                                      <p:to>
                                        <p:strVal val="visible"/>
                                      </p:to>
                                    </p:set>
                                    <p:animEffect transition="in" filter="fade">
                                      <p:cBhvr>
                                        <p:cTn id="84" dur="500"/>
                                        <p:tgtEl>
                                          <p:spTgt spid="44"/>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45"/>
                                        </p:tgtEl>
                                        <p:attrNameLst>
                                          <p:attrName>style.visibility</p:attrName>
                                        </p:attrNameLst>
                                      </p:cBhvr>
                                      <p:to>
                                        <p:strVal val="visible"/>
                                      </p:to>
                                    </p:set>
                                    <p:animEffect transition="in" filter="fade">
                                      <p:cBhvr>
                                        <p:cTn id="87" dur="500"/>
                                        <p:tgtEl>
                                          <p:spTgt spid="45"/>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46"/>
                                        </p:tgtEl>
                                        <p:attrNameLst>
                                          <p:attrName>style.visibility</p:attrName>
                                        </p:attrNameLst>
                                      </p:cBhvr>
                                      <p:to>
                                        <p:strVal val="visible"/>
                                      </p:to>
                                    </p:set>
                                    <p:animEffect transition="in" filter="fade">
                                      <p:cBhvr>
                                        <p:cTn id="90" dur="500"/>
                                        <p:tgtEl>
                                          <p:spTgt spid="46"/>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47"/>
                                        </p:tgtEl>
                                        <p:attrNameLst>
                                          <p:attrName>style.visibility</p:attrName>
                                        </p:attrNameLst>
                                      </p:cBhvr>
                                      <p:to>
                                        <p:strVal val="visible"/>
                                      </p:to>
                                    </p:set>
                                    <p:animEffect transition="in" filter="fade">
                                      <p:cBhvr>
                                        <p:cTn id="93" dur="500"/>
                                        <p:tgtEl>
                                          <p:spTgt spid="47"/>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48"/>
                                        </p:tgtEl>
                                        <p:attrNameLst>
                                          <p:attrName>style.visibility</p:attrName>
                                        </p:attrNameLst>
                                      </p:cBhvr>
                                      <p:to>
                                        <p:strVal val="visible"/>
                                      </p:to>
                                    </p:set>
                                    <p:animEffect transition="in" filter="fade">
                                      <p:cBhvr>
                                        <p:cTn id="96" dur="500"/>
                                        <p:tgtEl>
                                          <p:spTgt spid="48"/>
                                        </p:tgtEl>
                                      </p:cBhvr>
                                    </p:animEffect>
                                  </p:childTnLst>
                                </p:cTn>
                              </p:par>
                              <p:par>
                                <p:cTn id="97" presetID="10" presetClass="entr" presetSubtype="0" fill="hold" nodeType="withEffect">
                                  <p:stCondLst>
                                    <p:cond delay="0"/>
                                  </p:stCondLst>
                                  <p:childTnLst>
                                    <p:set>
                                      <p:cBhvr>
                                        <p:cTn id="98" dur="1" fill="hold">
                                          <p:stCondLst>
                                            <p:cond delay="0"/>
                                          </p:stCondLst>
                                        </p:cTn>
                                        <p:tgtEl>
                                          <p:spTgt spid="50"/>
                                        </p:tgtEl>
                                        <p:attrNameLst>
                                          <p:attrName>style.visibility</p:attrName>
                                        </p:attrNameLst>
                                      </p:cBhvr>
                                      <p:to>
                                        <p:strVal val="visible"/>
                                      </p:to>
                                    </p:set>
                                    <p:animEffect transition="in" filter="fade">
                                      <p:cBhvr>
                                        <p:cTn id="99" dur="500"/>
                                        <p:tgtEl>
                                          <p:spTgt spid="50"/>
                                        </p:tgtEl>
                                      </p:cBhvr>
                                    </p:animEffect>
                                  </p:childTnLst>
                                </p:cTn>
                              </p:par>
                              <p:par>
                                <p:cTn id="100" presetID="10" presetClass="entr" presetSubtype="0" fill="hold" nodeType="withEffect">
                                  <p:stCondLst>
                                    <p:cond delay="0"/>
                                  </p:stCondLst>
                                  <p:childTnLst>
                                    <p:set>
                                      <p:cBhvr>
                                        <p:cTn id="101" dur="1" fill="hold">
                                          <p:stCondLst>
                                            <p:cond delay="0"/>
                                          </p:stCondLst>
                                        </p:cTn>
                                        <p:tgtEl>
                                          <p:spTgt spid="51"/>
                                        </p:tgtEl>
                                        <p:attrNameLst>
                                          <p:attrName>style.visibility</p:attrName>
                                        </p:attrNameLst>
                                      </p:cBhvr>
                                      <p:to>
                                        <p:strVal val="visible"/>
                                      </p:to>
                                    </p:set>
                                    <p:animEffect transition="in" filter="fade">
                                      <p:cBhvr>
                                        <p:cTn id="102" dur="500"/>
                                        <p:tgtEl>
                                          <p:spTgt spid="51"/>
                                        </p:tgtEl>
                                      </p:cBhvr>
                                    </p:animEffect>
                                  </p:childTnLst>
                                </p:cTn>
                              </p:par>
                              <p:par>
                                <p:cTn id="103" presetID="10" presetClass="entr" presetSubtype="0" fill="hold" nodeType="withEffect">
                                  <p:stCondLst>
                                    <p:cond delay="0"/>
                                  </p:stCondLst>
                                  <p:childTnLst>
                                    <p:set>
                                      <p:cBhvr>
                                        <p:cTn id="104" dur="1" fill="hold">
                                          <p:stCondLst>
                                            <p:cond delay="0"/>
                                          </p:stCondLst>
                                        </p:cTn>
                                        <p:tgtEl>
                                          <p:spTgt spid="55"/>
                                        </p:tgtEl>
                                        <p:attrNameLst>
                                          <p:attrName>style.visibility</p:attrName>
                                        </p:attrNameLst>
                                      </p:cBhvr>
                                      <p:to>
                                        <p:strVal val="visible"/>
                                      </p:to>
                                    </p:set>
                                    <p:animEffect transition="in" filter="fade">
                                      <p:cBhvr>
                                        <p:cTn id="105" dur="500"/>
                                        <p:tgtEl>
                                          <p:spTgt spid="55"/>
                                        </p:tgtEl>
                                      </p:cBhvr>
                                    </p:animEffect>
                                  </p:childTnLst>
                                </p:cTn>
                              </p:par>
                              <p:par>
                                <p:cTn id="106" presetID="10" presetClass="entr" presetSubtype="0" fill="hold" nodeType="withEffect">
                                  <p:stCondLst>
                                    <p:cond delay="0"/>
                                  </p:stCondLst>
                                  <p:childTnLst>
                                    <p:set>
                                      <p:cBhvr>
                                        <p:cTn id="107" dur="1" fill="hold">
                                          <p:stCondLst>
                                            <p:cond delay="0"/>
                                          </p:stCondLst>
                                        </p:cTn>
                                        <p:tgtEl>
                                          <p:spTgt spid="61"/>
                                        </p:tgtEl>
                                        <p:attrNameLst>
                                          <p:attrName>style.visibility</p:attrName>
                                        </p:attrNameLst>
                                      </p:cBhvr>
                                      <p:to>
                                        <p:strVal val="visible"/>
                                      </p:to>
                                    </p:set>
                                    <p:animEffect transition="in" filter="fade">
                                      <p:cBhvr>
                                        <p:cTn id="108" dur="500"/>
                                        <p:tgtEl>
                                          <p:spTgt spid="61"/>
                                        </p:tgtEl>
                                      </p:cBhvr>
                                    </p:animEffect>
                                  </p:childTnLst>
                                </p:cTn>
                              </p:par>
                              <p:par>
                                <p:cTn id="109" presetID="10" presetClass="entr" presetSubtype="0" fill="hold" grpId="0" nodeType="withEffect">
                                  <p:stCondLst>
                                    <p:cond delay="0"/>
                                  </p:stCondLst>
                                  <p:childTnLst>
                                    <p:set>
                                      <p:cBhvr>
                                        <p:cTn id="110" dur="1" fill="hold">
                                          <p:stCondLst>
                                            <p:cond delay="0"/>
                                          </p:stCondLst>
                                        </p:cTn>
                                        <p:tgtEl>
                                          <p:spTgt spid="76"/>
                                        </p:tgtEl>
                                        <p:attrNameLst>
                                          <p:attrName>style.visibility</p:attrName>
                                        </p:attrNameLst>
                                      </p:cBhvr>
                                      <p:to>
                                        <p:strVal val="visible"/>
                                      </p:to>
                                    </p:set>
                                    <p:animEffect transition="in" filter="fade">
                                      <p:cBhvr>
                                        <p:cTn id="111" dur="500"/>
                                        <p:tgtEl>
                                          <p:spTgt spid="76"/>
                                        </p:tgtEl>
                                      </p:cBhvr>
                                    </p:animEffect>
                                  </p:childTnLst>
                                </p:cTn>
                              </p:par>
                              <p:par>
                                <p:cTn id="112" presetID="10" presetClass="entr" presetSubtype="0" fill="hold" grpId="0" nodeType="withEffect">
                                  <p:stCondLst>
                                    <p:cond delay="0"/>
                                  </p:stCondLst>
                                  <p:childTnLst>
                                    <p:set>
                                      <p:cBhvr>
                                        <p:cTn id="113" dur="1" fill="hold">
                                          <p:stCondLst>
                                            <p:cond delay="0"/>
                                          </p:stCondLst>
                                        </p:cTn>
                                        <p:tgtEl>
                                          <p:spTgt spid="77"/>
                                        </p:tgtEl>
                                        <p:attrNameLst>
                                          <p:attrName>style.visibility</p:attrName>
                                        </p:attrNameLst>
                                      </p:cBhvr>
                                      <p:to>
                                        <p:strVal val="visible"/>
                                      </p:to>
                                    </p:set>
                                    <p:animEffect transition="in" filter="fade">
                                      <p:cBhvr>
                                        <p:cTn id="114" dur="500"/>
                                        <p:tgtEl>
                                          <p:spTgt spid="77"/>
                                        </p:tgtEl>
                                      </p:cBhvr>
                                    </p:animEffect>
                                  </p:childTnLst>
                                </p:cTn>
                              </p:par>
                              <p:par>
                                <p:cTn id="115" presetID="10" presetClass="entr" presetSubtype="0" fill="hold" grpId="0" nodeType="withEffect">
                                  <p:stCondLst>
                                    <p:cond delay="0"/>
                                  </p:stCondLst>
                                  <p:childTnLst>
                                    <p:set>
                                      <p:cBhvr>
                                        <p:cTn id="116" dur="1" fill="hold">
                                          <p:stCondLst>
                                            <p:cond delay="0"/>
                                          </p:stCondLst>
                                        </p:cTn>
                                        <p:tgtEl>
                                          <p:spTgt spid="78"/>
                                        </p:tgtEl>
                                        <p:attrNameLst>
                                          <p:attrName>style.visibility</p:attrName>
                                        </p:attrNameLst>
                                      </p:cBhvr>
                                      <p:to>
                                        <p:strVal val="visible"/>
                                      </p:to>
                                    </p:set>
                                    <p:animEffect transition="in" filter="fade">
                                      <p:cBhvr>
                                        <p:cTn id="117" dur="500"/>
                                        <p:tgtEl>
                                          <p:spTgt spid="78"/>
                                        </p:tgtEl>
                                      </p:cBhvr>
                                    </p:animEffect>
                                  </p:childTnLst>
                                </p:cTn>
                              </p:par>
                              <p:par>
                                <p:cTn id="118" presetID="10" presetClass="entr" presetSubtype="0" fill="hold" nodeType="withEffect">
                                  <p:stCondLst>
                                    <p:cond delay="0"/>
                                  </p:stCondLst>
                                  <p:childTnLst>
                                    <p:set>
                                      <p:cBhvr>
                                        <p:cTn id="119" dur="1" fill="hold">
                                          <p:stCondLst>
                                            <p:cond delay="0"/>
                                          </p:stCondLst>
                                        </p:cTn>
                                        <p:tgtEl>
                                          <p:spTgt spid="80"/>
                                        </p:tgtEl>
                                        <p:attrNameLst>
                                          <p:attrName>style.visibility</p:attrName>
                                        </p:attrNameLst>
                                      </p:cBhvr>
                                      <p:to>
                                        <p:strVal val="visible"/>
                                      </p:to>
                                    </p:set>
                                    <p:animEffect transition="in" filter="fade">
                                      <p:cBhvr>
                                        <p:cTn id="120" dur="500"/>
                                        <p:tgtEl>
                                          <p:spTgt spid="80"/>
                                        </p:tgtEl>
                                      </p:cBhvr>
                                    </p:animEffect>
                                  </p:childTnLst>
                                </p:cTn>
                              </p:par>
                              <p:par>
                                <p:cTn id="121" presetID="10" presetClass="entr" presetSubtype="0" fill="hold" nodeType="withEffect">
                                  <p:stCondLst>
                                    <p:cond delay="0"/>
                                  </p:stCondLst>
                                  <p:childTnLst>
                                    <p:set>
                                      <p:cBhvr>
                                        <p:cTn id="122" dur="1" fill="hold">
                                          <p:stCondLst>
                                            <p:cond delay="0"/>
                                          </p:stCondLst>
                                        </p:cTn>
                                        <p:tgtEl>
                                          <p:spTgt spid="83"/>
                                        </p:tgtEl>
                                        <p:attrNameLst>
                                          <p:attrName>style.visibility</p:attrName>
                                        </p:attrNameLst>
                                      </p:cBhvr>
                                      <p:to>
                                        <p:strVal val="visible"/>
                                      </p:to>
                                    </p:set>
                                    <p:animEffect transition="in" filter="fade">
                                      <p:cBhvr>
                                        <p:cTn id="123" dur="500"/>
                                        <p:tgtEl>
                                          <p:spTgt spid="83"/>
                                        </p:tgtEl>
                                      </p:cBhvr>
                                    </p:animEffect>
                                  </p:childTnLst>
                                </p:cTn>
                              </p:par>
                              <p:par>
                                <p:cTn id="124" presetID="10" presetClass="entr" presetSubtype="0" fill="hold" grpId="0" nodeType="withEffect">
                                  <p:stCondLst>
                                    <p:cond delay="0"/>
                                  </p:stCondLst>
                                  <p:childTnLst>
                                    <p:set>
                                      <p:cBhvr>
                                        <p:cTn id="125" dur="1" fill="hold">
                                          <p:stCondLst>
                                            <p:cond delay="0"/>
                                          </p:stCondLst>
                                        </p:cTn>
                                        <p:tgtEl>
                                          <p:spTgt spid="85"/>
                                        </p:tgtEl>
                                        <p:attrNameLst>
                                          <p:attrName>style.visibility</p:attrName>
                                        </p:attrNameLst>
                                      </p:cBhvr>
                                      <p:to>
                                        <p:strVal val="visible"/>
                                      </p:to>
                                    </p:set>
                                    <p:animEffect transition="in" filter="fade">
                                      <p:cBhvr>
                                        <p:cTn id="126" dur="500"/>
                                        <p:tgtEl>
                                          <p:spTgt spid="85"/>
                                        </p:tgtEl>
                                      </p:cBhvr>
                                    </p:animEffect>
                                  </p:childTnLst>
                                </p:cTn>
                              </p:par>
                              <p:par>
                                <p:cTn id="127" presetID="10" presetClass="entr" presetSubtype="0" fill="hold" grpId="0" nodeType="withEffect">
                                  <p:stCondLst>
                                    <p:cond delay="0"/>
                                  </p:stCondLst>
                                  <p:childTnLst>
                                    <p:set>
                                      <p:cBhvr>
                                        <p:cTn id="128" dur="1" fill="hold">
                                          <p:stCondLst>
                                            <p:cond delay="0"/>
                                          </p:stCondLst>
                                        </p:cTn>
                                        <p:tgtEl>
                                          <p:spTgt spid="86"/>
                                        </p:tgtEl>
                                        <p:attrNameLst>
                                          <p:attrName>style.visibility</p:attrName>
                                        </p:attrNameLst>
                                      </p:cBhvr>
                                      <p:to>
                                        <p:strVal val="visible"/>
                                      </p:to>
                                    </p:set>
                                    <p:animEffect transition="in" filter="fade">
                                      <p:cBhvr>
                                        <p:cTn id="129" dur="500"/>
                                        <p:tgtEl>
                                          <p:spTgt spid="86"/>
                                        </p:tgtEl>
                                      </p:cBhvr>
                                    </p:animEffect>
                                  </p:childTnLst>
                                </p:cTn>
                              </p:par>
                              <p:par>
                                <p:cTn id="130" presetID="10" presetClass="entr" presetSubtype="0" fill="hold" grpId="0" nodeType="withEffect">
                                  <p:stCondLst>
                                    <p:cond delay="0"/>
                                  </p:stCondLst>
                                  <p:childTnLst>
                                    <p:set>
                                      <p:cBhvr>
                                        <p:cTn id="131" dur="1" fill="hold">
                                          <p:stCondLst>
                                            <p:cond delay="0"/>
                                          </p:stCondLst>
                                        </p:cTn>
                                        <p:tgtEl>
                                          <p:spTgt spid="87"/>
                                        </p:tgtEl>
                                        <p:attrNameLst>
                                          <p:attrName>style.visibility</p:attrName>
                                        </p:attrNameLst>
                                      </p:cBhvr>
                                      <p:to>
                                        <p:strVal val="visible"/>
                                      </p:to>
                                    </p:set>
                                    <p:animEffect transition="in" filter="fade">
                                      <p:cBhvr>
                                        <p:cTn id="132" dur="500"/>
                                        <p:tgtEl>
                                          <p:spTgt spid="87"/>
                                        </p:tgtEl>
                                      </p:cBhvr>
                                    </p:animEffect>
                                  </p:childTnLst>
                                </p:cTn>
                              </p:par>
                              <p:par>
                                <p:cTn id="133" presetID="10" presetClass="entr" presetSubtype="0" fill="hold" grpId="0" nodeType="withEffect">
                                  <p:stCondLst>
                                    <p:cond delay="0"/>
                                  </p:stCondLst>
                                  <p:childTnLst>
                                    <p:set>
                                      <p:cBhvr>
                                        <p:cTn id="134" dur="1" fill="hold">
                                          <p:stCondLst>
                                            <p:cond delay="0"/>
                                          </p:stCondLst>
                                        </p:cTn>
                                        <p:tgtEl>
                                          <p:spTgt spid="88"/>
                                        </p:tgtEl>
                                        <p:attrNameLst>
                                          <p:attrName>style.visibility</p:attrName>
                                        </p:attrNameLst>
                                      </p:cBhvr>
                                      <p:to>
                                        <p:strVal val="visible"/>
                                      </p:to>
                                    </p:set>
                                    <p:animEffect transition="in" filter="fade">
                                      <p:cBhvr>
                                        <p:cTn id="135" dur="500"/>
                                        <p:tgtEl>
                                          <p:spTgt spid="88"/>
                                        </p:tgtEl>
                                      </p:cBhvr>
                                    </p:animEffect>
                                  </p:childTnLst>
                                </p:cTn>
                              </p:par>
                              <p:par>
                                <p:cTn id="136" presetID="10" presetClass="entr" presetSubtype="0" fill="hold" grpId="0" nodeType="withEffect">
                                  <p:stCondLst>
                                    <p:cond delay="0"/>
                                  </p:stCondLst>
                                  <p:childTnLst>
                                    <p:set>
                                      <p:cBhvr>
                                        <p:cTn id="137" dur="1" fill="hold">
                                          <p:stCondLst>
                                            <p:cond delay="0"/>
                                          </p:stCondLst>
                                        </p:cTn>
                                        <p:tgtEl>
                                          <p:spTgt spid="89"/>
                                        </p:tgtEl>
                                        <p:attrNameLst>
                                          <p:attrName>style.visibility</p:attrName>
                                        </p:attrNameLst>
                                      </p:cBhvr>
                                      <p:to>
                                        <p:strVal val="visible"/>
                                      </p:to>
                                    </p:set>
                                    <p:animEffect transition="in" filter="fade">
                                      <p:cBhvr>
                                        <p:cTn id="138" dur="500"/>
                                        <p:tgtEl>
                                          <p:spTgt spid="89"/>
                                        </p:tgtEl>
                                      </p:cBhvr>
                                    </p:animEffect>
                                  </p:childTnLst>
                                </p:cTn>
                              </p:par>
                              <p:par>
                                <p:cTn id="139" presetID="10" presetClass="entr" presetSubtype="0" fill="hold" grpId="0" nodeType="withEffect">
                                  <p:stCondLst>
                                    <p:cond delay="0"/>
                                  </p:stCondLst>
                                  <p:childTnLst>
                                    <p:set>
                                      <p:cBhvr>
                                        <p:cTn id="140" dur="1" fill="hold">
                                          <p:stCondLst>
                                            <p:cond delay="0"/>
                                          </p:stCondLst>
                                        </p:cTn>
                                        <p:tgtEl>
                                          <p:spTgt spid="90"/>
                                        </p:tgtEl>
                                        <p:attrNameLst>
                                          <p:attrName>style.visibility</p:attrName>
                                        </p:attrNameLst>
                                      </p:cBhvr>
                                      <p:to>
                                        <p:strVal val="visible"/>
                                      </p:to>
                                    </p:set>
                                    <p:animEffect transition="in" filter="fade">
                                      <p:cBhvr>
                                        <p:cTn id="141" dur="500"/>
                                        <p:tgtEl>
                                          <p:spTgt spid="90"/>
                                        </p:tgtEl>
                                      </p:cBhvr>
                                    </p:animEffect>
                                  </p:childTnLst>
                                </p:cTn>
                              </p:par>
                              <p:par>
                                <p:cTn id="142" presetID="10" presetClass="entr" presetSubtype="0" fill="hold" grpId="0" nodeType="withEffect">
                                  <p:stCondLst>
                                    <p:cond delay="0"/>
                                  </p:stCondLst>
                                  <p:childTnLst>
                                    <p:set>
                                      <p:cBhvr>
                                        <p:cTn id="143" dur="1" fill="hold">
                                          <p:stCondLst>
                                            <p:cond delay="0"/>
                                          </p:stCondLst>
                                        </p:cTn>
                                        <p:tgtEl>
                                          <p:spTgt spid="91"/>
                                        </p:tgtEl>
                                        <p:attrNameLst>
                                          <p:attrName>style.visibility</p:attrName>
                                        </p:attrNameLst>
                                      </p:cBhvr>
                                      <p:to>
                                        <p:strVal val="visible"/>
                                      </p:to>
                                    </p:set>
                                    <p:animEffect transition="in" filter="fade">
                                      <p:cBhvr>
                                        <p:cTn id="144" dur="500"/>
                                        <p:tgtEl>
                                          <p:spTgt spid="91"/>
                                        </p:tgtEl>
                                      </p:cBhvr>
                                    </p:animEffect>
                                  </p:childTnLst>
                                </p:cTn>
                              </p:par>
                              <p:par>
                                <p:cTn id="145" presetID="10" presetClass="entr" presetSubtype="0" fill="hold" grpId="0" nodeType="withEffect">
                                  <p:stCondLst>
                                    <p:cond delay="0"/>
                                  </p:stCondLst>
                                  <p:childTnLst>
                                    <p:set>
                                      <p:cBhvr>
                                        <p:cTn id="146" dur="1" fill="hold">
                                          <p:stCondLst>
                                            <p:cond delay="0"/>
                                          </p:stCondLst>
                                        </p:cTn>
                                        <p:tgtEl>
                                          <p:spTgt spid="92"/>
                                        </p:tgtEl>
                                        <p:attrNameLst>
                                          <p:attrName>style.visibility</p:attrName>
                                        </p:attrNameLst>
                                      </p:cBhvr>
                                      <p:to>
                                        <p:strVal val="visible"/>
                                      </p:to>
                                    </p:set>
                                    <p:animEffect transition="in" filter="fade">
                                      <p:cBhvr>
                                        <p:cTn id="147" dur="500"/>
                                        <p:tgtEl>
                                          <p:spTgt spid="92"/>
                                        </p:tgtEl>
                                      </p:cBhvr>
                                    </p:animEffect>
                                  </p:childTnLst>
                                </p:cTn>
                              </p:par>
                              <p:par>
                                <p:cTn id="148" presetID="10" presetClass="entr" presetSubtype="0" fill="hold" grpId="0" nodeType="withEffect">
                                  <p:stCondLst>
                                    <p:cond delay="0"/>
                                  </p:stCondLst>
                                  <p:childTnLst>
                                    <p:set>
                                      <p:cBhvr>
                                        <p:cTn id="149" dur="1" fill="hold">
                                          <p:stCondLst>
                                            <p:cond delay="0"/>
                                          </p:stCondLst>
                                        </p:cTn>
                                        <p:tgtEl>
                                          <p:spTgt spid="93"/>
                                        </p:tgtEl>
                                        <p:attrNameLst>
                                          <p:attrName>style.visibility</p:attrName>
                                        </p:attrNameLst>
                                      </p:cBhvr>
                                      <p:to>
                                        <p:strVal val="visible"/>
                                      </p:to>
                                    </p:set>
                                    <p:animEffect transition="in" filter="fade">
                                      <p:cBhvr>
                                        <p:cTn id="150" dur="500"/>
                                        <p:tgtEl>
                                          <p:spTgt spid="93"/>
                                        </p:tgtEl>
                                      </p:cBhvr>
                                    </p:animEffect>
                                  </p:childTnLst>
                                </p:cTn>
                              </p:par>
                              <p:par>
                                <p:cTn id="151" presetID="10" presetClass="entr" presetSubtype="0" fill="hold" grpId="0" nodeType="withEffect">
                                  <p:stCondLst>
                                    <p:cond delay="0"/>
                                  </p:stCondLst>
                                  <p:childTnLst>
                                    <p:set>
                                      <p:cBhvr>
                                        <p:cTn id="152" dur="1" fill="hold">
                                          <p:stCondLst>
                                            <p:cond delay="0"/>
                                          </p:stCondLst>
                                        </p:cTn>
                                        <p:tgtEl>
                                          <p:spTgt spid="94"/>
                                        </p:tgtEl>
                                        <p:attrNameLst>
                                          <p:attrName>style.visibility</p:attrName>
                                        </p:attrNameLst>
                                      </p:cBhvr>
                                      <p:to>
                                        <p:strVal val="visible"/>
                                      </p:to>
                                    </p:set>
                                    <p:animEffect transition="in" filter="fade">
                                      <p:cBhvr>
                                        <p:cTn id="153" dur="500"/>
                                        <p:tgtEl>
                                          <p:spTgt spid="94"/>
                                        </p:tgtEl>
                                      </p:cBhvr>
                                    </p:animEffect>
                                  </p:childTnLst>
                                </p:cTn>
                              </p:par>
                              <p:par>
                                <p:cTn id="154" presetID="10" presetClass="entr" presetSubtype="0" fill="hold" grpId="0" nodeType="withEffect">
                                  <p:stCondLst>
                                    <p:cond delay="0"/>
                                  </p:stCondLst>
                                  <p:childTnLst>
                                    <p:set>
                                      <p:cBhvr>
                                        <p:cTn id="155" dur="1" fill="hold">
                                          <p:stCondLst>
                                            <p:cond delay="0"/>
                                          </p:stCondLst>
                                        </p:cTn>
                                        <p:tgtEl>
                                          <p:spTgt spid="95"/>
                                        </p:tgtEl>
                                        <p:attrNameLst>
                                          <p:attrName>style.visibility</p:attrName>
                                        </p:attrNameLst>
                                      </p:cBhvr>
                                      <p:to>
                                        <p:strVal val="visible"/>
                                      </p:to>
                                    </p:set>
                                    <p:animEffect transition="in" filter="fade">
                                      <p:cBhvr>
                                        <p:cTn id="156" dur="500"/>
                                        <p:tgtEl>
                                          <p:spTgt spid="95"/>
                                        </p:tgtEl>
                                      </p:cBhvr>
                                    </p:animEffect>
                                  </p:childTnLst>
                                </p:cTn>
                              </p:par>
                              <p:par>
                                <p:cTn id="157" presetID="10" presetClass="entr" presetSubtype="0" fill="hold" grpId="0" nodeType="withEffect">
                                  <p:stCondLst>
                                    <p:cond delay="0"/>
                                  </p:stCondLst>
                                  <p:childTnLst>
                                    <p:set>
                                      <p:cBhvr>
                                        <p:cTn id="158" dur="1" fill="hold">
                                          <p:stCondLst>
                                            <p:cond delay="0"/>
                                          </p:stCondLst>
                                        </p:cTn>
                                        <p:tgtEl>
                                          <p:spTgt spid="96"/>
                                        </p:tgtEl>
                                        <p:attrNameLst>
                                          <p:attrName>style.visibility</p:attrName>
                                        </p:attrNameLst>
                                      </p:cBhvr>
                                      <p:to>
                                        <p:strVal val="visible"/>
                                      </p:to>
                                    </p:set>
                                    <p:animEffect transition="in" filter="fade">
                                      <p:cBhvr>
                                        <p:cTn id="159" dur="500"/>
                                        <p:tgtEl>
                                          <p:spTgt spid="96"/>
                                        </p:tgtEl>
                                      </p:cBhvr>
                                    </p:animEffect>
                                  </p:childTnLst>
                                </p:cTn>
                              </p:par>
                              <p:par>
                                <p:cTn id="160" presetID="10" presetClass="entr" presetSubtype="0" fill="hold" grpId="0" nodeType="withEffect">
                                  <p:stCondLst>
                                    <p:cond delay="0"/>
                                  </p:stCondLst>
                                  <p:childTnLst>
                                    <p:set>
                                      <p:cBhvr>
                                        <p:cTn id="161" dur="1" fill="hold">
                                          <p:stCondLst>
                                            <p:cond delay="0"/>
                                          </p:stCondLst>
                                        </p:cTn>
                                        <p:tgtEl>
                                          <p:spTgt spid="103"/>
                                        </p:tgtEl>
                                        <p:attrNameLst>
                                          <p:attrName>style.visibility</p:attrName>
                                        </p:attrNameLst>
                                      </p:cBhvr>
                                      <p:to>
                                        <p:strVal val="visible"/>
                                      </p:to>
                                    </p:set>
                                    <p:animEffect transition="in" filter="fade">
                                      <p:cBhvr>
                                        <p:cTn id="162" dur="500"/>
                                        <p:tgtEl>
                                          <p:spTgt spid="103"/>
                                        </p:tgtEl>
                                      </p:cBhvr>
                                    </p:animEffect>
                                  </p:childTnLst>
                                </p:cTn>
                              </p:par>
                              <p:par>
                                <p:cTn id="163" presetID="10" presetClass="entr" presetSubtype="0" fill="hold" grpId="0" nodeType="withEffect">
                                  <p:stCondLst>
                                    <p:cond delay="0"/>
                                  </p:stCondLst>
                                  <p:childTnLst>
                                    <p:set>
                                      <p:cBhvr>
                                        <p:cTn id="164" dur="1" fill="hold">
                                          <p:stCondLst>
                                            <p:cond delay="0"/>
                                          </p:stCondLst>
                                        </p:cTn>
                                        <p:tgtEl>
                                          <p:spTgt spid="104"/>
                                        </p:tgtEl>
                                        <p:attrNameLst>
                                          <p:attrName>style.visibility</p:attrName>
                                        </p:attrNameLst>
                                      </p:cBhvr>
                                      <p:to>
                                        <p:strVal val="visible"/>
                                      </p:to>
                                    </p:set>
                                    <p:animEffect transition="in" filter="fade">
                                      <p:cBhvr>
                                        <p:cTn id="165" dur="500"/>
                                        <p:tgtEl>
                                          <p:spTgt spid="104"/>
                                        </p:tgtEl>
                                      </p:cBhvr>
                                    </p:animEffect>
                                  </p:childTnLst>
                                </p:cTn>
                              </p:par>
                              <p:par>
                                <p:cTn id="166" presetID="10" presetClass="entr" presetSubtype="0" fill="hold" grpId="0" nodeType="withEffect">
                                  <p:stCondLst>
                                    <p:cond delay="0"/>
                                  </p:stCondLst>
                                  <p:childTnLst>
                                    <p:set>
                                      <p:cBhvr>
                                        <p:cTn id="167" dur="1" fill="hold">
                                          <p:stCondLst>
                                            <p:cond delay="0"/>
                                          </p:stCondLst>
                                        </p:cTn>
                                        <p:tgtEl>
                                          <p:spTgt spid="105"/>
                                        </p:tgtEl>
                                        <p:attrNameLst>
                                          <p:attrName>style.visibility</p:attrName>
                                        </p:attrNameLst>
                                      </p:cBhvr>
                                      <p:to>
                                        <p:strVal val="visible"/>
                                      </p:to>
                                    </p:set>
                                    <p:animEffect transition="in" filter="fade">
                                      <p:cBhvr>
                                        <p:cTn id="168" dur="500"/>
                                        <p:tgtEl>
                                          <p:spTgt spid="105"/>
                                        </p:tgtEl>
                                      </p:cBhvr>
                                    </p:animEffect>
                                  </p:childTnLst>
                                </p:cTn>
                              </p:par>
                              <p:par>
                                <p:cTn id="169" presetID="10" presetClass="entr" presetSubtype="0" fill="hold" grpId="0" nodeType="withEffect">
                                  <p:stCondLst>
                                    <p:cond delay="0"/>
                                  </p:stCondLst>
                                  <p:childTnLst>
                                    <p:set>
                                      <p:cBhvr>
                                        <p:cTn id="170" dur="1" fill="hold">
                                          <p:stCondLst>
                                            <p:cond delay="0"/>
                                          </p:stCondLst>
                                        </p:cTn>
                                        <p:tgtEl>
                                          <p:spTgt spid="106"/>
                                        </p:tgtEl>
                                        <p:attrNameLst>
                                          <p:attrName>style.visibility</p:attrName>
                                        </p:attrNameLst>
                                      </p:cBhvr>
                                      <p:to>
                                        <p:strVal val="visible"/>
                                      </p:to>
                                    </p:set>
                                    <p:animEffect transition="in" filter="fade">
                                      <p:cBhvr>
                                        <p:cTn id="171" dur="500"/>
                                        <p:tgtEl>
                                          <p:spTgt spid="106"/>
                                        </p:tgtEl>
                                      </p:cBhvr>
                                    </p:animEffect>
                                  </p:childTnLst>
                                </p:cTn>
                              </p:par>
                              <p:par>
                                <p:cTn id="172" presetID="10" presetClass="entr" presetSubtype="0" fill="hold" nodeType="withEffect">
                                  <p:stCondLst>
                                    <p:cond delay="0"/>
                                  </p:stCondLst>
                                  <p:childTnLst>
                                    <p:set>
                                      <p:cBhvr>
                                        <p:cTn id="173" dur="1" fill="hold">
                                          <p:stCondLst>
                                            <p:cond delay="0"/>
                                          </p:stCondLst>
                                        </p:cTn>
                                        <p:tgtEl>
                                          <p:spTgt spid="108"/>
                                        </p:tgtEl>
                                        <p:attrNameLst>
                                          <p:attrName>style.visibility</p:attrName>
                                        </p:attrNameLst>
                                      </p:cBhvr>
                                      <p:to>
                                        <p:strVal val="visible"/>
                                      </p:to>
                                    </p:set>
                                    <p:animEffect transition="in" filter="fade">
                                      <p:cBhvr>
                                        <p:cTn id="174" dur="500"/>
                                        <p:tgtEl>
                                          <p:spTgt spid="108"/>
                                        </p:tgtEl>
                                      </p:cBhvr>
                                    </p:animEffect>
                                  </p:childTnLst>
                                </p:cTn>
                              </p:par>
                              <p:par>
                                <p:cTn id="175" presetID="10" presetClass="entr" presetSubtype="0" fill="hold" nodeType="withEffect">
                                  <p:stCondLst>
                                    <p:cond delay="0"/>
                                  </p:stCondLst>
                                  <p:childTnLst>
                                    <p:set>
                                      <p:cBhvr>
                                        <p:cTn id="176" dur="1" fill="hold">
                                          <p:stCondLst>
                                            <p:cond delay="0"/>
                                          </p:stCondLst>
                                        </p:cTn>
                                        <p:tgtEl>
                                          <p:spTgt spid="110"/>
                                        </p:tgtEl>
                                        <p:attrNameLst>
                                          <p:attrName>style.visibility</p:attrName>
                                        </p:attrNameLst>
                                      </p:cBhvr>
                                      <p:to>
                                        <p:strVal val="visible"/>
                                      </p:to>
                                    </p:set>
                                    <p:animEffect transition="in" filter="fade">
                                      <p:cBhvr>
                                        <p:cTn id="177" dur="500"/>
                                        <p:tgtEl>
                                          <p:spTgt spid="110"/>
                                        </p:tgtEl>
                                      </p:cBhvr>
                                    </p:animEffect>
                                  </p:childTnLst>
                                </p:cTn>
                              </p:par>
                              <p:par>
                                <p:cTn id="178" presetID="10" presetClass="entr" presetSubtype="0" fill="hold" nodeType="withEffect">
                                  <p:stCondLst>
                                    <p:cond delay="0"/>
                                  </p:stCondLst>
                                  <p:childTnLst>
                                    <p:set>
                                      <p:cBhvr>
                                        <p:cTn id="179" dur="1" fill="hold">
                                          <p:stCondLst>
                                            <p:cond delay="0"/>
                                          </p:stCondLst>
                                        </p:cTn>
                                        <p:tgtEl>
                                          <p:spTgt spid="112"/>
                                        </p:tgtEl>
                                        <p:attrNameLst>
                                          <p:attrName>style.visibility</p:attrName>
                                        </p:attrNameLst>
                                      </p:cBhvr>
                                      <p:to>
                                        <p:strVal val="visible"/>
                                      </p:to>
                                    </p:set>
                                    <p:animEffect transition="in" filter="fade">
                                      <p:cBhvr>
                                        <p:cTn id="180" dur="500"/>
                                        <p:tgtEl>
                                          <p:spTgt spid="112"/>
                                        </p:tgtEl>
                                      </p:cBhvr>
                                    </p:animEffect>
                                  </p:childTnLst>
                                </p:cTn>
                              </p:par>
                              <p:par>
                                <p:cTn id="181" presetID="10" presetClass="entr" presetSubtype="0" fill="hold" nodeType="withEffect">
                                  <p:stCondLst>
                                    <p:cond delay="0"/>
                                  </p:stCondLst>
                                  <p:childTnLst>
                                    <p:set>
                                      <p:cBhvr>
                                        <p:cTn id="182" dur="1" fill="hold">
                                          <p:stCondLst>
                                            <p:cond delay="0"/>
                                          </p:stCondLst>
                                        </p:cTn>
                                        <p:tgtEl>
                                          <p:spTgt spid="114"/>
                                        </p:tgtEl>
                                        <p:attrNameLst>
                                          <p:attrName>style.visibility</p:attrName>
                                        </p:attrNameLst>
                                      </p:cBhvr>
                                      <p:to>
                                        <p:strVal val="visible"/>
                                      </p:to>
                                    </p:set>
                                    <p:animEffect transition="in" filter="fade">
                                      <p:cBhvr>
                                        <p:cTn id="183" dur="500"/>
                                        <p:tgtEl>
                                          <p:spTgt spid="114"/>
                                        </p:tgtEl>
                                      </p:cBhvr>
                                    </p:animEffect>
                                  </p:childTnLst>
                                </p:cTn>
                              </p:par>
                              <p:par>
                                <p:cTn id="184" presetID="10" presetClass="entr" presetSubtype="0" fill="hold" grpId="0" nodeType="withEffect">
                                  <p:stCondLst>
                                    <p:cond delay="0"/>
                                  </p:stCondLst>
                                  <p:childTnLst>
                                    <p:set>
                                      <p:cBhvr>
                                        <p:cTn id="185" dur="1" fill="hold">
                                          <p:stCondLst>
                                            <p:cond delay="0"/>
                                          </p:stCondLst>
                                        </p:cTn>
                                        <p:tgtEl>
                                          <p:spTgt spid="116"/>
                                        </p:tgtEl>
                                        <p:attrNameLst>
                                          <p:attrName>style.visibility</p:attrName>
                                        </p:attrNameLst>
                                      </p:cBhvr>
                                      <p:to>
                                        <p:strVal val="visible"/>
                                      </p:to>
                                    </p:set>
                                    <p:animEffect transition="in" filter="fade">
                                      <p:cBhvr>
                                        <p:cTn id="186" dur="500"/>
                                        <p:tgtEl>
                                          <p:spTgt spid="1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8" grpId="0"/>
      <p:bldP spid="21" grpId="0" animBg="1"/>
      <p:bldP spid="22" grpId="0" animBg="1"/>
      <p:bldP spid="23" grpId="0"/>
      <p:bldP spid="24" grpId="0" animBg="1"/>
      <p:bldP spid="25" grpId="0" animBg="1"/>
      <p:bldP spid="26" grpId="0" animBg="1"/>
      <p:bldP spid="27" grpId="0" animBg="1"/>
      <p:bldP spid="28" grpId="0" animBg="1"/>
      <p:bldP spid="29" grpId="0" animBg="1"/>
      <p:bldP spid="30" grpId="0" animBg="1"/>
      <p:bldP spid="31" grpId="0"/>
      <p:bldP spid="32" grpId="0" animBg="1"/>
      <p:bldP spid="34" grpId="0" animBg="1"/>
      <p:bldP spid="35" grpId="0" animBg="1"/>
      <p:bldP spid="43" grpId="0" animBg="1"/>
      <p:bldP spid="44" grpId="0"/>
      <p:bldP spid="45" grpId="0" animBg="1"/>
      <p:bldP spid="46" grpId="0" animBg="1"/>
      <p:bldP spid="47" grpId="0"/>
      <p:bldP spid="48" grpId="0" animBg="1"/>
      <p:bldP spid="76" grpId="0" animBg="1"/>
      <p:bldP spid="77" grpId="0" animBg="1"/>
      <p:bldP spid="78" grpId="0"/>
      <p:bldP spid="85" grpId="0" animBg="1"/>
      <p:bldP spid="86" grpId="0" animBg="1"/>
      <p:bldP spid="87" grpId="0"/>
      <p:bldP spid="88" grpId="0"/>
      <p:bldP spid="89" grpId="0" animBg="1"/>
      <p:bldP spid="90" grpId="0"/>
      <p:bldP spid="91" grpId="0" animBg="1"/>
      <p:bldP spid="92" grpId="0" animBg="1"/>
      <p:bldP spid="93" grpId="0"/>
      <p:bldP spid="94" grpId="0" animBg="1"/>
      <p:bldP spid="95" grpId="0" animBg="1"/>
      <p:bldP spid="96" grpId="0"/>
      <p:bldP spid="103" grpId="0" animBg="1"/>
      <p:bldP spid="104" grpId="0" animBg="1"/>
      <p:bldP spid="105" grpId="0"/>
      <p:bldP spid="106" grpId="0"/>
      <p:bldP spid="11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E78C10-762C-33EE-EE31-BCBBCAFB40E9}"/>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525EA7EB-18CE-CD3E-2B9A-70F636BF7D51}"/>
              </a:ext>
            </a:extLst>
          </p:cNvPr>
          <p:cNvSpPr>
            <a:spLocks noGrp="1"/>
          </p:cNvSpPr>
          <p:nvPr>
            <p:ph type="ctrTitle"/>
          </p:nvPr>
        </p:nvSpPr>
        <p:spPr>
          <a:xfrm>
            <a:off x="143934" y="16933"/>
            <a:ext cx="9076266" cy="795867"/>
          </a:xfrm>
        </p:spPr>
        <p:txBody>
          <a:bodyPr>
            <a:noAutofit/>
          </a:bodyPr>
          <a:lstStyle/>
          <a:p>
            <a:pPr algn="l">
              <a:lnSpc>
                <a:spcPct val="150000"/>
              </a:lnSpc>
            </a:pPr>
            <a:r>
              <a:rPr lang="zh-CN" altLang="en-US" sz="4000" dirty="0">
                <a:latin typeface="黑体" panose="02010609060101010101" pitchFamily="49" charset="-122"/>
                <a:ea typeface="黑体" panose="02010609060101010101" pitchFamily="49" charset="-122"/>
              </a:rPr>
              <a:t>三、内核实现</a:t>
            </a:r>
            <a:r>
              <a:rPr lang="en-US" altLang="zh-CN" sz="4000" dirty="0">
                <a:latin typeface="黑体" panose="02010609060101010101" pitchFamily="49" charset="-122"/>
                <a:ea typeface="黑体" panose="02010609060101010101" pitchFamily="49" charset="-122"/>
              </a:rPr>
              <a:t>-8:</a:t>
            </a:r>
            <a:r>
              <a:rPr lang="zh-CN" altLang="en-US" sz="4000" dirty="0">
                <a:latin typeface="黑体" panose="02010609060101010101" pitchFamily="49" charset="-122"/>
                <a:ea typeface="黑体" panose="02010609060101010101" pitchFamily="49" charset="-122"/>
              </a:rPr>
              <a:t>文件系统之中层抽象</a:t>
            </a:r>
          </a:p>
        </p:txBody>
      </p:sp>
      <p:sp>
        <p:nvSpPr>
          <p:cNvPr id="9" name="矩形 8">
            <a:extLst>
              <a:ext uri="{FF2B5EF4-FFF2-40B4-BE49-F238E27FC236}">
                <a16:creationId xmlns:a16="http://schemas.microsoft.com/office/drawing/2014/main" id="{D6AFE191-F802-F754-5952-24EF0F4BD84B}"/>
              </a:ext>
            </a:extLst>
          </p:cNvPr>
          <p:cNvSpPr/>
          <p:nvPr/>
        </p:nvSpPr>
        <p:spPr>
          <a:xfrm>
            <a:off x="228906" y="1079079"/>
            <a:ext cx="5689601" cy="545868"/>
          </a:xfrm>
          <a:prstGeom prst="rect">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dirty="0"/>
              <a:t>问题</a:t>
            </a:r>
            <a:r>
              <a:rPr lang="en-US" altLang="zh-CN" sz="2400" dirty="0"/>
              <a:t>2</a:t>
            </a:r>
            <a:r>
              <a:rPr lang="zh-CN" altLang="en-US" sz="2400" dirty="0"/>
              <a:t>：目录项管理</a:t>
            </a:r>
            <a:endParaRPr lang="en-US" altLang="zh-CN" sz="2400" dirty="0"/>
          </a:p>
        </p:txBody>
      </p:sp>
      <p:sp>
        <p:nvSpPr>
          <p:cNvPr id="3" name="矩形 2">
            <a:extLst>
              <a:ext uri="{FF2B5EF4-FFF2-40B4-BE49-F238E27FC236}">
                <a16:creationId xmlns:a16="http://schemas.microsoft.com/office/drawing/2014/main" id="{64E5250D-D303-855C-07A1-55C521673C61}"/>
              </a:ext>
            </a:extLst>
          </p:cNvPr>
          <p:cNvSpPr/>
          <p:nvPr/>
        </p:nvSpPr>
        <p:spPr>
          <a:xfrm>
            <a:off x="6273494" y="1079079"/>
            <a:ext cx="5689600" cy="545868"/>
          </a:xfrm>
          <a:prstGeom prst="rect">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dirty="0"/>
              <a:t>问题</a:t>
            </a:r>
            <a:r>
              <a:rPr lang="en-US" altLang="zh-CN" sz="2400" dirty="0"/>
              <a:t>3</a:t>
            </a:r>
            <a:r>
              <a:rPr lang="zh-CN" altLang="en-US" sz="2400" dirty="0"/>
              <a:t>：文件路径解析</a:t>
            </a:r>
            <a:endParaRPr lang="en-US" altLang="zh-CN" sz="2400" dirty="0"/>
          </a:p>
        </p:txBody>
      </p:sp>
      <p:sp>
        <p:nvSpPr>
          <p:cNvPr id="5" name="矩形: 圆角 4">
            <a:extLst>
              <a:ext uri="{FF2B5EF4-FFF2-40B4-BE49-F238E27FC236}">
                <a16:creationId xmlns:a16="http://schemas.microsoft.com/office/drawing/2014/main" id="{6FBCB23F-3170-6AAF-86E4-637FCD0E22B0}"/>
              </a:ext>
            </a:extLst>
          </p:cNvPr>
          <p:cNvSpPr/>
          <p:nvPr/>
        </p:nvSpPr>
        <p:spPr>
          <a:xfrm>
            <a:off x="228906" y="1795677"/>
            <a:ext cx="5689601" cy="170398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50000"/>
              </a:lnSpc>
            </a:pPr>
            <a:r>
              <a:rPr lang="zh-CN" altLang="en-US" sz="2000" dirty="0"/>
              <a:t>目录的本质是一种结构化的文件。一个目录由若干目录项（</a:t>
            </a:r>
            <a:r>
              <a:rPr lang="en-US" altLang="zh-CN" sz="2000" dirty="0"/>
              <a:t>dirent</a:t>
            </a:r>
            <a:r>
              <a:rPr lang="zh-CN" altLang="en-US" sz="2000" dirty="0"/>
              <a:t>）构成，每个目录项存放两个信息：这个目录对应的</a:t>
            </a:r>
            <a:r>
              <a:rPr lang="en-US" altLang="zh-CN" sz="2000" dirty="0"/>
              <a:t>inode</a:t>
            </a:r>
            <a:r>
              <a:rPr lang="zh-CN" altLang="en-US" sz="2000" dirty="0"/>
              <a:t>序号 </a:t>
            </a:r>
            <a:r>
              <a:rPr lang="en-US" altLang="zh-CN" sz="2000" dirty="0"/>
              <a:t>+ </a:t>
            </a:r>
            <a:r>
              <a:rPr lang="zh-CN" altLang="en-US" sz="2000" dirty="0"/>
              <a:t>目录名。</a:t>
            </a:r>
            <a:endParaRPr lang="en-US" altLang="zh-CN" sz="2000" dirty="0"/>
          </a:p>
        </p:txBody>
      </p:sp>
      <p:sp>
        <p:nvSpPr>
          <p:cNvPr id="8" name="矩形 7">
            <a:extLst>
              <a:ext uri="{FF2B5EF4-FFF2-40B4-BE49-F238E27FC236}">
                <a16:creationId xmlns:a16="http://schemas.microsoft.com/office/drawing/2014/main" id="{9ABEC989-6436-B2F6-A992-2134CCCDA44D}"/>
              </a:ext>
            </a:extLst>
          </p:cNvPr>
          <p:cNvSpPr/>
          <p:nvPr/>
        </p:nvSpPr>
        <p:spPr>
          <a:xfrm>
            <a:off x="295246" y="3670389"/>
            <a:ext cx="2456266" cy="338363"/>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altLang="zh-CN" dirty="0"/>
              <a:t>dirent-1</a:t>
            </a:r>
            <a:endParaRPr lang="zh-CN" altLang="en-US" dirty="0"/>
          </a:p>
        </p:txBody>
      </p:sp>
      <p:sp>
        <p:nvSpPr>
          <p:cNvPr id="10" name="矩形 9">
            <a:extLst>
              <a:ext uri="{FF2B5EF4-FFF2-40B4-BE49-F238E27FC236}">
                <a16:creationId xmlns:a16="http://schemas.microsoft.com/office/drawing/2014/main" id="{4D507D12-4F02-75DA-E0B3-7F637EB8292D}"/>
              </a:ext>
            </a:extLst>
          </p:cNvPr>
          <p:cNvSpPr/>
          <p:nvPr/>
        </p:nvSpPr>
        <p:spPr>
          <a:xfrm>
            <a:off x="295246" y="4008752"/>
            <a:ext cx="2456266" cy="338363"/>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altLang="zh-CN" dirty="0"/>
              <a:t>dirent-2</a:t>
            </a:r>
            <a:endParaRPr lang="zh-CN" altLang="en-US" dirty="0"/>
          </a:p>
        </p:txBody>
      </p:sp>
      <p:sp>
        <p:nvSpPr>
          <p:cNvPr id="11" name="矩形 10">
            <a:extLst>
              <a:ext uri="{FF2B5EF4-FFF2-40B4-BE49-F238E27FC236}">
                <a16:creationId xmlns:a16="http://schemas.microsoft.com/office/drawing/2014/main" id="{6064D0D4-E4D4-6C84-35DC-51F799682F7E}"/>
              </a:ext>
            </a:extLst>
          </p:cNvPr>
          <p:cNvSpPr/>
          <p:nvPr/>
        </p:nvSpPr>
        <p:spPr>
          <a:xfrm>
            <a:off x="295246" y="4347115"/>
            <a:ext cx="2456266" cy="338363"/>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altLang="zh-CN" dirty="0"/>
              <a:t>dirent-3</a:t>
            </a:r>
            <a:endParaRPr lang="zh-CN" altLang="en-US" dirty="0"/>
          </a:p>
        </p:txBody>
      </p:sp>
      <p:sp>
        <p:nvSpPr>
          <p:cNvPr id="12" name="矩形 11">
            <a:extLst>
              <a:ext uri="{FF2B5EF4-FFF2-40B4-BE49-F238E27FC236}">
                <a16:creationId xmlns:a16="http://schemas.microsoft.com/office/drawing/2014/main" id="{E946B697-44C9-69D5-11C5-AC1FA1A4646E}"/>
              </a:ext>
            </a:extLst>
          </p:cNvPr>
          <p:cNvSpPr/>
          <p:nvPr/>
        </p:nvSpPr>
        <p:spPr>
          <a:xfrm>
            <a:off x="295246" y="4685478"/>
            <a:ext cx="2456266" cy="338363"/>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altLang="zh-CN" dirty="0"/>
              <a:t>empty</a:t>
            </a:r>
            <a:endParaRPr lang="zh-CN" altLang="en-US" dirty="0"/>
          </a:p>
        </p:txBody>
      </p:sp>
      <p:sp>
        <p:nvSpPr>
          <p:cNvPr id="13" name="矩形 12">
            <a:extLst>
              <a:ext uri="{FF2B5EF4-FFF2-40B4-BE49-F238E27FC236}">
                <a16:creationId xmlns:a16="http://schemas.microsoft.com/office/drawing/2014/main" id="{ACE478F5-C49C-5C90-DD8A-E11A159F6206}"/>
              </a:ext>
            </a:extLst>
          </p:cNvPr>
          <p:cNvSpPr/>
          <p:nvPr/>
        </p:nvSpPr>
        <p:spPr>
          <a:xfrm>
            <a:off x="295246" y="5023841"/>
            <a:ext cx="2456266" cy="338363"/>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altLang="zh-CN" dirty="0"/>
              <a:t>dirent-4</a:t>
            </a:r>
            <a:endParaRPr lang="zh-CN" altLang="en-US" dirty="0"/>
          </a:p>
        </p:txBody>
      </p:sp>
      <p:sp>
        <p:nvSpPr>
          <p:cNvPr id="14" name="矩形 13">
            <a:extLst>
              <a:ext uri="{FF2B5EF4-FFF2-40B4-BE49-F238E27FC236}">
                <a16:creationId xmlns:a16="http://schemas.microsoft.com/office/drawing/2014/main" id="{AC3AB4B3-2339-C02F-47A7-AA2B7E9D45CC}"/>
              </a:ext>
            </a:extLst>
          </p:cNvPr>
          <p:cNvSpPr/>
          <p:nvPr/>
        </p:nvSpPr>
        <p:spPr>
          <a:xfrm>
            <a:off x="295246" y="5362204"/>
            <a:ext cx="2456266" cy="338363"/>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altLang="zh-CN" dirty="0"/>
              <a:t>dirent-5</a:t>
            </a:r>
            <a:endParaRPr lang="zh-CN" altLang="en-US" dirty="0"/>
          </a:p>
        </p:txBody>
      </p:sp>
      <p:sp>
        <p:nvSpPr>
          <p:cNvPr id="15" name="矩形 14">
            <a:extLst>
              <a:ext uri="{FF2B5EF4-FFF2-40B4-BE49-F238E27FC236}">
                <a16:creationId xmlns:a16="http://schemas.microsoft.com/office/drawing/2014/main" id="{2CCDAC06-65E1-ECC5-3DBC-9A2D4C721470}"/>
              </a:ext>
            </a:extLst>
          </p:cNvPr>
          <p:cNvSpPr/>
          <p:nvPr/>
        </p:nvSpPr>
        <p:spPr>
          <a:xfrm>
            <a:off x="295246" y="5700567"/>
            <a:ext cx="2456266" cy="1085335"/>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altLang="zh-CN" dirty="0"/>
              <a:t>empty</a:t>
            </a:r>
            <a:endParaRPr lang="zh-CN" altLang="en-US" dirty="0"/>
          </a:p>
        </p:txBody>
      </p:sp>
      <p:sp>
        <p:nvSpPr>
          <p:cNvPr id="16" name="文本框 15">
            <a:extLst>
              <a:ext uri="{FF2B5EF4-FFF2-40B4-BE49-F238E27FC236}">
                <a16:creationId xmlns:a16="http://schemas.microsoft.com/office/drawing/2014/main" id="{F12EB38F-CF4E-FB62-9033-1CE632B08C67}"/>
              </a:ext>
            </a:extLst>
          </p:cNvPr>
          <p:cNvSpPr txBox="1"/>
          <p:nvPr/>
        </p:nvSpPr>
        <p:spPr>
          <a:xfrm>
            <a:off x="3183775" y="3670389"/>
            <a:ext cx="2518756" cy="2806025"/>
          </a:xfrm>
          <a:prstGeom prst="rect">
            <a:avLst/>
          </a:prstGeom>
          <a:noFill/>
        </p:spPr>
        <p:txBody>
          <a:bodyPr wrap="square" rtlCol="0">
            <a:spAutoFit/>
          </a:bodyPr>
          <a:lstStyle/>
          <a:p>
            <a:pPr>
              <a:lnSpc>
                <a:spcPct val="150000"/>
              </a:lnSpc>
            </a:pPr>
            <a:r>
              <a:rPr lang="zh-CN" altLang="en-US" sz="2400" b="1" dirty="0"/>
              <a:t>四种基本操作</a:t>
            </a:r>
            <a:r>
              <a:rPr lang="zh-CN" altLang="en-US" sz="2400" dirty="0"/>
              <a:t>：</a:t>
            </a:r>
            <a:endParaRPr lang="en-US" altLang="zh-CN" sz="2400" dirty="0"/>
          </a:p>
          <a:p>
            <a:pPr marL="342900" indent="-342900">
              <a:lnSpc>
                <a:spcPct val="150000"/>
              </a:lnSpc>
              <a:buFont typeface="Arial" panose="020B0604020202020204" pitchFamily="34" charset="0"/>
              <a:buChar char="•"/>
            </a:pPr>
            <a:r>
              <a:rPr lang="en-US" altLang="zh-CN" sz="2400" dirty="0" err="1"/>
              <a:t>add_entry</a:t>
            </a:r>
            <a:endParaRPr lang="en-US" altLang="zh-CN" sz="2400" dirty="0"/>
          </a:p>
          <a:p>
            <a:pPr marL="342900" indent="-342900">
              <a:lnSpc>
                <a:spcPct val="150000"/>
              </a:lnSpc>
              <a:buFont typeface="Arial" panose="020B0604020202020204" pitchFamily="34" charset="0"/>
              <a:buChar char="•"/>
            </a:pPr>
            <a:r>
              <a:rPr lang="en-US" altLang="zh-CN" sz="2400" dirty="0" err="1"/>
              <a:t>delete_entry</a:t>
            </a:r>
            <a:endParaRPr lang="en-US" altLang="zh-CN" sz="2400" dirty="0"/>
          </a:p>
          <a:p>
            <a:pPr marL="342900" indent="-342900">
              <a:lnSpc>
                <a:spcPct val="150000"/>
              </a:lnSpc>
              <a:buFont typeface="Arial" panose="020B0604020202020204" pitchFamily="34" charset="0"/>
              <a:buChar char="•"/>
            </a:pPr>
            <a:r>
              <a:rPr lang="en-US" altLang="zh-CN" sz="2400" dirty="0" err="1"/>
              <a:t>search_entry</a:t>
            </a:r>
            <a:endParaRPr lang="en-US" altLang="zh-CN" sz="2400" dirty="0"/>
          </a:p>
          <a:p>
            <a:pPr marL="342900" indent="-342900">
              <a:lnSpc>
                <a:spcPct val="150000"/>
              </a:lnSpc>
              <a:buFont typeface="Arial" panose="020B0604020202020204" pitchFamily="34" charset="0"/>
              <a:buChar char="•"/>
            </a:pPr>
            <a:r>
              <a:rPr lang="en-US" altLang="zh-CN" sz="2400" dirty="0" err="1"/>
              <a:t>get_entries</a:t>
            </a:r>
            <a:endParaRPr lang="zh-CN" altLang="en-US" sz="2400" dirty="0"/>
          </a:p>
        </p:txBody>
      </p:sp>
      <p:sp>
        <p:nvSpPr>
          <p:cNvPr id="17" name="矩形: 圆角 16">
            <a:extLst>
              <a:ext uri="{FF2B5EF4-FFF2-40B4-BE49-F238E27FC236}">
                <a16:creationId xmlns:a16="http://schemas.microsoft.com/office/drawing/2014/main" id="{EB2B300D-7930-1922-8E9F-924E5459BCA8}"/>
              </a:ext>
            </a:extLst>
          </p:cNvPr>
          <p:cNvSpPr/>
          <p:nvPr/>
        </p:nvSpPr>
        <p:spPr>
          <a:xfrm>
            <a:off x="6273492" y="1795677"/>
            <a:ext cx="5689601" cy="255143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50000"/>
              </a:lnSpc>
            </a:pPr>
            <a:r>
              <a:rPr lang="zh-CN" altLang="en-US" sz="2000" dirty="0"/>
              <a:t>文件路径是上层访问文件的直接手段。本阶段只需考虑绝对路径，如</a:t>
            </a:r>
            <a:r>
              <a:rPr lang="en-US" altLang="zh-CN" sz="2000" dirty="0"/>
              <a:t>/user/work/hello.txt</a:t>
            </a:r>
            <a:r>
              <a:rPr lang="zh-CN" altLang="en-US" sz="2000" dirty="0"/>
              <a:t>。路径解析的过程包括两件事情：路径的切割（字符串处理和信息提取）</a:t>
            </a:r>
            <a:r>
              <a:rPr lang="en-US" altLang="zh-CN" sz="2000" dirty="0"/>
              <a:t>+</a:t>
            </a:r>
            <a:r>
              <a:rPr lang="zh-CN" altLang="en-US" sz="2000" dirty="0"/>
              <a:t> 目录访问。路径解析的最终目标是拿到路径对应的 </a:t>
            </a:r>
            <a:r>
              <a:rPr lang="en-US" altLang="zh-CN" sz="2000" dirty="0"/>
              <a:t>inode </a:t>
            </a:r>
            <a:r>
              <a:rPr lang="zh-CN" altLang="en-US" sz="2000" dirty="0"/>
              <a:t>信息。</a:t>
            </a:r>
            <a:endParaRPr lang="en-US" altLang="zh-CN" sz="2000" dirty="0"/>
          </a:p>
        </p:txBody>
      </p:sp>
      <p:sp>
        <p:nvSpPr>
          <p:cNvPr id="18" name="椭圆 17">
            <a:extLst>
              <a:ext uri="{FF2B5EF4-FFF2-40B4-BE49-F238E27FC236}">
                <a16:creationId xmlns:a16="http://schemas.microsoft.com/office/drawing/2014/main" id="{16104783-F4D3-6F49-BDEF-EFCD54B32FEC}"/>
              </a:ext>
            </a:extLst>
          </p:cNvPr>
          <p:cNvSpPr/>
          <p:nvPr/>
        </p:nvSpPr>
        <p:spPr>
          <a:xfrm>
            <a:off x="6489471" y="4906043"/>
            <a:ext cx="1105593" cy="84789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t>文件路径</a:t>
            </a:r>
          </a:p>
        </p:txBody>
      </p:sp>
      <p:sp>
        <p:nvSpPr>
          <p:cNvPr id="19" name="椭圆 18">
            <a:extLst>
              <a:ext uri="{FF2B5EF4-FFF2-40B4-BE49-F238E27FC236}">
                <a16:creationId xmlns:a16="http://schemas.microsoft.com/office/drawing/2014/main" id="{2E4C1475-708E-C8BE-0244-23D16C9A120C}"/>
              </a:ext>
            </a:extLst>
          </p:cNvPr>
          <p:cNvSpPr/>
          <p:nvPr/>
        </p:nvSpPr>
        <p:spPr>
          <a:xfrm>
            <a:off x="8545485" y="4906043"/>
            <a:ext cx="1105593" cy="84789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inode</a:t>
            </a:r>
            <a:endParaRPr lang="zh-CN" altLang="en-US" dirty="0"/>
          </a:p>
        </p:txBody>
      </p:sp>
      <p:sp>
        <p:nvSpPr>
          <p:cNvPr id="20" name="椭圆 19">
            <a:extLst>
              <a:ext uri="{FF2B5EF4-FFF2-40B4-BE49-F238E27FC236}">
                <a16:creationId xmlns:a16="http://schemas.microsoft.com/office/drawing/2014/main" id="{AE78C6AF-A0AB-203D-4E7A-6AC19A2E9DFB}"/>
              </a:ext>
            </a:extLst>
          </p:cNvPr>
          <p:cNvSpPr/>
          <p:nvPr/>
        </p:nvSpPr>
        <p:spPr>
          <a:xfrm>
            <a:off x="10601499" y="4906043"/>
            <a:ext cx="1216430" cy="84789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data blocks</a:t>
            </a:r>
            <a:endParaRPr lang="zh-CN" altLang="en-US" dirty="0"/>
          </a:p>
        </p:txBody>
      </p:sp>
      <p:cxnSp>
        <p:nvCxnSpPr>
          <p:cNvPr id="22" name="直接箭头连接符 21">
            <a:extLst>
              <a:ext uri="{FF2B5EF4-FFF2-40B4-BE49-F238E27FC236}">
                <a16:creationId xmlns:a16="http://schemas.microsoft.com/office/drawing/2014/main" id="{66824BCF-6B97-E1E7-7906-3DADAA97B030}"/>
              </a:ext>
            </a:extLst>
          </p:cNvPr>
          <p:cNvCxnSpPr>
            <a:stCxn id="18" idx="6"/>
            <a:endCxn id="19" idx="2"/>
          </p:cNvCxnSpPr>
          <p:nvPr/>
        </p:nvCxnSpPr>
        <p:spPr>
          <a:xfrm>
            <a:off x="7595064" y="5329992"/>
            <a:ext cx="95042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4" name="直接箭头连接符 23">
            <a:extLst>
              <a:ext uri="{FF2B5EF4-FFF2-40B4-BE49-F238E27FC236}">
                <a16:creationId xmlns:a16="http://schemas.microsoft.com/office/drawing/2014/main" id="{154BCCA0-FAB4-21A1-4636-4FE992C9064F}"/>
              </a:ext>
            </a:extLst>
          </p:cNvPr>
          <p:cNvCxnSpPr/>
          <p:nvPr/>
        </p:nvCxnSpPr>
        <p:spPr>
          <a:xfrm>
            <a:off x="9651078" y="5329992"/>
            <a:ext cx="95042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5" name="文本框 24">
            <a:extLst>
              <a:ext uri="{FF2B5EF4-FFF2-40B4-BE49-F238E27FC236}">
                <a16:creationId xmlns:a16="http://schemas.microsoft.com/office/drawing/2014/main" id="{8235F431-A41A-9663-CAFC-562F6F9AC2FC}"/>
              </a:ext>
            </a:extLst>
          </p:cNvPr>
          <p:cNvSpPr txBox="1"/>
          <p:nvPr/>
        </p:nvSpPr>
        <p:spPr>
          <a:xfrm>
            <a:off x="7725296" y="4624547"/>
            <a:ext cx="689956" cy="646331"/>
          </a:xfrm>
          <a:prstGeom prst="rect">
            <a:avLst/>
          </a:prstGeom>
          <a:noFill/>
        </p:spPr>
        <p:txBody>
          <a:bodyPr wrap="square" rtlCol="0">
            <a:spAutoFit/>
          </a:bodyPr>
          <a:lstStyle/>
          <a:p>
            <a:r>
              <a:rPr lang="zh-CN" altLang="en-US" b="1" dirty="0"/>
              <a:t>目录系统</a:t>
            </a:r>
          </a:p>
        </p:txBody>
      </p:sp>
      <p:sp>
        <p:nvSpPr>
          <p:cNvPr id="26" name="文本框 25">
            <a:extLst>
              <a:ext uri="{FF2B5EF4-FFF2-40B4-BE49-F238E27FC236}">
                <a16:creationId xmlns:a16="http://schemas.microsoft.com/office/drawing/2014/main" id="{35ECAAB1-8430-A1B5-1E3F-D0723B5914A0}"/>
              </a:ext>
            </a:extLst>
          </p:cNvPr>
          <p:cNvSpPr txBox="1"/>
          <p:nvPr/>
        </p:nvSpPr>
        <p:spPr>
          <a:xfrm>
            <a:off x="9781309" y="4624546"/>
            <a:ext cx="820190" cy="646331"/>
          </a:xfrm>
          <a:prstGeom prst="rect">
            <a:avLst/>
          </a:prstGeom>
          <a:noFill/>
        </p:spPr>
        <p:txBody>
          <a:bodyPr wrap="square" rtlCol="0">
            <a:spAutoFit/>
          </a:bodyPr>
          <a:lstStyle/>
          <a:p>
            <a:r>
              <a:rPr lang="en-US" altLang="zh-CN" b="1" dirty="0"/>
              <a:t>addrs</a:t>
            </a:r>
          </a:p>
          <a:p>
            <a:r>
              <a:rPr lang="zh-CN" altLang="en-US" b="1" dirty="0"/>
              <a:t>字段</a:t>
            </a:r>
          </a:p>
        </p:txBody>
      </p:sp>
      <p:sp>
        <p:nvSpPr>
          <p:cNvPr id="28" name="文本框 27">
            <a:extLst>
              <a:ext uri="{FF2B5EF4-FFF2-40B4-BE49-F238E27FC236}">
                <a16:creationId xmlns:a16="http://schemas.microsoft.com/office/drawing/2014/main" id="{8F3F40AA-00EE-2011-AE9A-3A38A9F024FE}"/>
              </a:ext>
            </a:extLst>
          </p:cNvPr>
          <p:cNvSpPr txBox="1"/>
          <p:nvPr/>
        </p:nvSpPr>
        <p:spPr>
          <a:xfrm>
            <a:off x="7725296" y="6001796"/>
            <a:ext cx="3044463" cy="461665"/>
          </a:xfrm>
          <a:prstGeom prst="rect">
            <a:avLst/>
          </a:prstGeom>
          <a:noFill/>
        </p:spPr>
        <p:txBody>
          <a:bodyPr wrap="square" rtlCol="0">
            <a:spAutoFit/>
          </a:bodyPr>
          <a:lstStyle/>
          <a:p>
            <a:r>
              <a:rPr lang="zh-CN" altLang="en-US" sz="2400" b="1" dirty="0"/>
              <a:t>磁盘访问的逻辑过程</a:t>
            </a:r>
          </a:p>
        </p:txBody>
      </p:sp>
    </p:spTree>
    <p:extLst>
      <p:ext uri="{BB962C8B-B14F-4D97-AF65-F5344CB8AC3E}">
        <p14:creationId xmlns:p14="http://schemas.microsoft.com/office/powerpoint/2010/main" val="3235541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500"/>
                                        <p:tgtEl>
                                          <p:spTgt spid="14"/>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500"/>
                                        <p:tgtEl>
                                          <p:spTgt spid="16"/>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3"/>
                                        </p:tgtEl>
                                        <p:attrNameLst>
                                          <p:attrName>style.visibility</p:attrName>
                                        </p:attrNameLst>
                                      </p:cBhvr>
                                      <p:to>
                                        <p:strVal val="visible"/>
                                      </p:to>
                                    </p:set>
                                    <p:animEffect transition="in" filter="fade">
                                      <p:cBhvr>
                                        <p:cTn id="39" dur="500"/>
                                        <p:tgtEl>
                                          <p:spTgt spid="3"/>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fade">
                                      <p:cBhvr>
                                        <p:cTn id="42" dur="500"/>
                                        <p:tgtEl>
                                          <p:spTgt spid="17"/>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8"/>
                                        </p:tgtEl>
                                        <p:attrNameLst>
                                          <p:attrName>style.visibility</p:attrName>
                                        </p:attrNameLst>
                                      </p:cBhvr>
                                      <p:to>
                                        <p:strVal val="visible"/>
                                      </p:to>
                                    </p:set>
                                    <p:animEffect transition="in" filter="fade">
                                      <p:cBhvr>
                                        <p:cTn id="45" dur="500"/>
                                        <p:tgtEl>
                                          <p:spTgt spid="18"/>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9"/>
                                        </p:tgtEl>
                                        <p:attrNameLst>
                                          <p:attrName>style.visibility</p:attrName>
                                        </p:attrNameLst>
                                      </p:cBhvr>
                                      <p:to>
                                        <p:strVal val="visible"/>
                                      </p:to>
                                    </p:set>
                                    <p:animEffect transition="in" filter="fade">
                                      <p:cBhvr>
                                        <p:cTn id="48" dur="500"/>
                                        <p:tgtEl>
                                          <p:spTgt spid="19"/>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20"/>
                                        </p:tgtEl>
                                        <p:attrNameLst>
                                          <p:attrName>style.visibility</p:attrName>
                                        </p:attrNameLst>
                                      </p:cBhvr>
                                      <p:to>
                                        <p:strVal val="visible"/>
                                      </p:to>
                                    </p:set>
                                    <p:animEffect transition="in" filter="fade">
                                      <p:cBhvr>
                                        <p:cTn id="51" dur="500"/>
                                        <p:tgtEl>
                                          <p:spTgt spid="20"/>
                                        </p:tgtEl>
                                      </p:cBhvr>
                                    </p:animEffect>
                                  </p:childTnLst>
                                </p:cTn>
                              </p:par>
                              <p:par>
                                <p:cTn id="52" presetID="10" presetClass="entr" presetSubtype="0" fill="hold" nodeType="withEffect">
                                  <p:stCondLst>
                                    <p:cond delay="0"/>
                                  </p:stCondLst>
                                  <p:childTnLst>
                                    <p:set>
                                      <p:cBhvr>
                                        <p:cTn id="53" dur="1" fill="hold">
                                          <p:stCondLst>
                                            <p:cond delay="0"/>
                                          </p:stCondLst>
                                        </p:cTn>
                                        <p:tgtEl>
                                          <p:spTgt spid="22"/>
                                        </p:tgtEl>
                                        <p:attrNameLst>
                                          <p:attrName>style.visibility</p:attrName>
                                        </p:attrNameLst>
                                      </p:cBhvr>
                                      <p:to>
                                        <p:strVal val="visible"/>
                                      </p:to>
                                    </p:set>
                                    <p:animEffect transition="in" filter="fade">
                                      <p:cBhvr>
                                        <p:cTn id="54" dur="500"/>
                                        <p:tgtEl>
                                          <p:spTgt spid="22"/>
                                        </p:tgtEl>
                                      </p:cBhvr>
                                    </p:animEffect>
                                  </p:childTnLst>
                                </p:cTn>
                              </p:par>
                              <p:par>
                                <p:cTn id="55" presetID="10" presetClass="entr" presetSubtype="0" fill="hold" nodeType="withEffect">
                                  <p:stCondLst>
                                    <p:cond delay="0"/>
                                  </p:stCondLst>
                                  <p:childTnLst>
                                    <p:set>
                                      <p:cBhvr>
                                        <p:cTn id="56" dur="1" fill="hold">
                                          <p:stCondLst>
                                            <p:cond delay="0"/>
                                          </p:stCondLst>
                                        </p:cTn>
                                        <p:tgtEl>
                                          <p:spTgt spid="24"/>
                                        </p:tgtEl>
                                        <p:attrNameLst>
                                          <p:attrName>style.visibility</p:attrName>
                                        </p:attrNameLst>
                                      </p:cBhvr>
                                      <p:to>
                                        <p:strVal val="visible"/>
                                      </p:to>
                                    </p:set>
                                    <p:animEffect transition="in" filter="fade">
                                      <p:cBhvr>
                                        <p:cTn id="57" dur="500"/>
                                        <p:tgtEl>
                                          <p:spTgt spid="24"/>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25"/>
                                        </p:tgtEl>
                                        <p:attrNameLst>
                                          <p:attrName>style.visibility</p:attrName>
                                        </p:attrNameLst>
                                      </p:cBhvr>
                                      <p:to>
                                        <p:strVal val="visible"/>
                                      </p:to>
                                    </p:set>
                                    <p:animEffect transition="in" filter="fade">
                                      <p:cBhvr>
                                        <p:cTn id="60" dur="500"/>
                                        <p:tgtEl>
                                          <p:spTgt spid="25"/>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26"/>
                                        </p:tgtEl>
                                        <p:attrNameLst>
                                          <p:attrName>style.visibility</p:attrName>
                                        </p:attrNameLst>
                                      </p:cBhvr>
                                      <p:to>
                                        <p:strVal val="visible"/>
                                      </p:to>
                                    </p:set>
                                    <p:animEffect transition="in" filter="fade">
                                      <p:cBhvr>
                                        <p:cTn id="63" dur="500"/>
                                        <p:tgtEl>
                                          <p:spTgt spid="26"/>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28"/>
                                        </p:tgtEl>
                                        <p:attrNameLst>
                                          <p:attrName>style.visibility</p:attrName>
                                        </p:attrNameLst>
                                      </p:cBhvr>
                                      <p:to>
                                        <p:strVal val="visible"/>
                                      </p:to>
                                    </p:set>
                                    <p:animEffect transition="in" filter="fade">
                                      <p:cBhvr>
                                        <p:cTn id="66"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3" grpId="0" animBg="1"/>
      <p:bldP spid="5" grpId="0" animBg="1"/>
      <p:bldP spid="8" grpId="0" animBg="1"/>
      <p:bldP spid="10" grpId="0" animBg="1"/>
      <p:bldP spid="11" grpId="0" animBg="1"/>
      <p:bldP spid="12" grpId="0" animBg="1"/>
      <p:bldP spid="13" grpId="0" animBg="1"/>
      <p:bldP spid="14" grpId="0" animBg="1"/>
      <p:bldP spid="15" grpId="0" animBg="1"/>
      <p:bldP spid="16" grpId="0"/>
      <p:bldP spid="17" grpId="0" animBg="1"/>
      <p:bldP spid="18" grpId="0" animBg="1"/>
      <p:bldP spid="19" grpId="0" animBg="1"/>
      <p:bldP spid="20" grpId="0" animBg="1"/>
      <p:bldP spid="25" grpId="0"/>
      <p:bldP spid="26" grpId="0"/>
      <p:bldP spid="2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0C300A-7028-2A62-34F7-A643FE0E8883}"/>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E6B80DF1-2F78-7085-1DCE-7AE6E5F34361}"/>
              </a:ext>
            </a:extLst>
          </p:cNvPr>
          <p:cNvSpPr>
            <a:spLocks noGrp="1"/>
          </p:cNvSpPr>
          <p:nvPr>
            <p:ph type="ctrTitle"/>
          </p:nvPr>
        </p:nvSpPr>
        <p:spPr>
          <a:xfrm>
            <a:off x="143934" y="16933"/>
            <a:ext cx="9076266" cy="795867"/>
          </a:xfrm>
        </p:spPr>
        <p:txBody>
          <a:bodyPr>
            <a:noAutofit/>
          </a:bodyPr>
          <a:lstStyle/>
          <a:p>
            <a:pPr algn="l">
              <a:lnSpc>
                <a:spcPct val="150000"/>
              </a:lnSpc>
            </a:pPr>
            <a:r>
              <a:rPr lang="zh-CN" altLang="en-US" sz="4000" dirty="0">
                <a:latin typeface="黑体" panose="02010609060101010101" pitchFamily="49" charset="-122"/>
                <a:ea typeface="黑体" panose="02010609060101010101" pitchFamily="49" charset="-122"/>
              </a:rPr>
              <a:t>三、内核实现</a:t>
            </a:r>
            <a:r>
              <a:rPr lang="en-US" altLang="zh-CN" sz="4000" dirty="0">
                <a:latin typeface="黑体" panose="02010609060101010101" pitchFamily="49" charset="-122"/>
                <a:ea typeface="黑体" panose="02010609060101010101" pitchFamily="49" charset="-122"/>
              </a:rPr>
              <a:t>-9:</a:t>
            </a:r>
            <a:r>
              <a:rPr lang="zh-CN" altLang="en-US" sz="4000" dirty="0">
                <a:latin typeface="黑体" panose="02010609060101010101" pitchFamily="49" charset="-122"/>
                <a:ea typeface="黑体" panose="02010609060101010101" pitchFamily="49" charset="-122"/>
              </a:rPr>
              <a:t>文件系统之上层接口</a:t>
            </a:r>
          </a:p>
        </p:txBody>
      </p:sp>
      <p:sp>
        <p:nvSpPr>
          <p:cNvPr id="7" name="文本框 6">
            <a:extLst>
              <a:ext uri="{FF2B5EF4-FFF2-40B4-BE49-F238E27FC236}">
                <a16:creationId xmlns:a16="http://schemas.microsoft.com/office/drawing/2014/main" id="{85FBBA20-A201-F3E0-DABD-3AA263CBD292}"/>
              </a:ext>
            </a:extLst>
          </p:cNvPr>
          <p:cNvSpPr txBox="1"/>
          <p:nvPr/>
        </p:nvSpPr>
        <p:spPr>
          <a:xfrm>
            <a:off x="143934" y="1077036"/>
            <a:ext cx="11327630" cy="461665"/>
          </a:xfrm>
          <a:prstGeom prst="rect">
            <a:avLst/>
          </a:prstGeom>
          <a:noFill/>
        </p:spPr>
        <p:txBody>
          <a:bodyPr wrap="square" rtlCol="0">
            <a:spAutoFit/>
          </a:bodyPr>
          <a:lstStyle/>
          <a:p>
            <a:r>
              <a:rPr lang="zh-CN" altLang="en-US" sz="2400" dirty="0"/>
              <a:t>主要涉及的</a:t>
            </a:r>
            <a:r>
              <a:rPr lang="en-US" altLang="zh-CN" sz="2400" dirty="0"/>
              <a:t>xv6</a:t>
            </a:r>
            <a:r>
              <a:rPr lang="zh-CN" altLang="en-US" sz="2400" dirty="0"/>
              <a:t>源文件：</a:t>
            </a:r>
            <a:r>
              <a:rPr lang="en-US" altLang="zh-CN" sz="2400" dirty="0" err="1"/>
              <a:t>fs.c</a:t>
            </a:r>
            <a:r>
              <a:rPr lang="zh-CN" altLang="en-US" sz="2400" dirty="0"/>
              <a:t>、</a:t>
            </a:r>
            <a:r>
              <a:rPr lang="en-US" altLang="zh-CN" sz="2400" dirty="0" err="1"/>
              <a:t>file.c</a:t>
            </a:r>
            <a:r>
              <a:rPr lang="zh-CN" altLang="en-US" sz="2400" dirty="0"/>
              <a:t>、</a:t>
            </a:r>
            <a:r>
              <a:rPr lang="en-US" altLang="zh-CN" sz="2400" dirty="0" err="1"/>
              <a:t>sysfile.c</a:t>
            </a:r>
            <a:r>
              <a:rPr lang="zh-CN" altLang="en-US" sz="2400" dirty="0"/>
              <a:t>、</a:t>
            </a:r>
            <a:r>
              <a:rPr lang="en-US" altLang="zh-CN" sz="2400" dirty="0" err="1"/>
              <a:t>pipe.c</a:t>
            </a:r>
            <a:r>
              <a:rPr lang="zh-CN" altLang="en-US" sz="2400" dirty="0"/>
              <a:t>、</a:t>
            </a:r>
            <a:r>
              <a:rPr lang="en-US" altLang="zh-CN" sz="2400" dirty="0" err="1"/>
              <a:t>console.c</a:t>
            </a:r>
            <a:r>
              <a:rPr lang="zh-CN" altLang="en-US" sz="2400" dirty="0"/>
              <a:t>、</a:t>
            </a:r>
            <a:r>
              <a:rPr lang="en-US" altLang="zh-CN" sz="2400" dirty="0" err="1"/>
              <a:t>proc.c</a:t>
            </a:r>
            <a:r>
              <a:rPr lang="zh-CN" altLang="en-US" sz="2400" dirty="0"/>
              <a:t>、</a:t>
            </a:r>
            <a:r>
              <a:rPr lang="en-US" altLang="zh-CN" sz="2400" dirty="0" err="1"/>
              <a:t>exec.c</a:t>
            </a:r>
            <a:endParaRPr lang="zh-CN" altLang="en-US" sz="2400" dirty="0"/>
          </a:p>
        </p:txBody>
      </p:sp>
      <p:sp>
        <p:nvSpPr>
          <p:cNvPr id="3" name="矩形 2">
            <a:extLst>
              <a:ext uri="{FF2B5EF4-FFF2-40B4-BE49-F238E27FC236}">
                <a16:creationId xmlns:a16="http://schemas.microsoft.com/office/drawing/2014/main" id="{2928F110-D181-19A3-DAE7-4C0CDAA17870}"/>
              </a:ext>
            </a:extLst>
          </p:cNvPr>
          <p:cNvSpPr/>
          <p:nvPr/>
        </p:nvSpPr>
        <p:spPr>
          <a:xfrm>
            <a:off x="253844" y="1802937"/>
            <a:ext cx="5892492" cy="545868"/>
          </a:xfrm>
          <a:prstGeom prst="rect">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dirty="0"/>
              <a:t>问题</a:t>
            </a:r>
            <a:r>
              <a:rPr lang="en-US" altLang="zh-CN" sz="2400" dirty="0"/>
              <a:t>1</a:t>
            </a:r>
            <a:r>
              <a:rPr lang="zh-CN" altLang="en-US" sz="2400" dirty="0"/>
              <a:t>：一切皆文件</a:t>
            </a:r>
          </a:p>
        </p:txBody>
      </p:sp>
      <p:sp>
        <p:nvSpPr>
          <p:cNvPr id="4" name="矩形 3">
            <a:extLst>
              <a:ext uri="{FF2B5EF4-FFF2-40B4-BE49-F238E27FC236}">
                <a16:creationId xmlns:a16="http://schemas.microsoft.com/office/drawing/2014/main" id="{150F42B4-1D1D-AA9F-7FC6-FEE24A1ED8CF}"/>
              </a:ext>
            </a:extLst>
          </p:cNvPr>
          <p:cNvSpPr/>
          <p:nvPr/>
        </p:nvSpPr>
        <p:spPr>
          <a:xfrm>
            <a:off x="6450982" y="1802937"/>
            <a:ext cx="5538435" cy="545868"/>
          </a:xfrm>
          <a:prstGeom prst="rect">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dirty="0"/>
              <a:t>问题</a:t>
            </a:r>
            <a:r>
              <a:rPr lang="en-US" altLang="zh-CN" sz="2400" dirty="0"/>
              <a:t>2</a:t>
            </a:r>
            <a:r>
              <a:rPr lang="zh-CN" altLang="en-US" sz="2400" dirty="0"/>
              <a:t>：进程里的文件管理</a:t>
            </a:r>
          </a:p>
        </p:txBody>
      </p:sp>
      <p:sp>
        <p:nvSpPr>
          <p:cNvPr id="5" name="矩形 4">
            <a:extLst>
              <a:ext uri="{FF2B5EF4-FFF2-40B4-BE49-F238E27FC236}">
                <a16:creationId xmlns:a16="http://schemas.microsoft.com/office/drawing/2014/main" id="{B8EDAE84-D83B-DADB-C7B4-1A959EA73E08}"/>
              </a:ext>
            </a:extLst>
          </p:cNvPr>
          <p:cNvSpPr/>
          <p:nvPr/>
        </p:nvSpPr>
        <p:spPr>
          <a:xfrm>
            <a:off x="253844" y="2527070"/>
            <a:ext cx="1292323" cy="41563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dirty="0"/>
              <a:t>普通文件</a:t>
            </a:r>
          </a:p>
        </p:txBody>
      </p:sp>
      <p:sp>
        <p:nvSpPr>
          <p:cNvPr id="6" name="矩形 5">
            <a:extLst>
              <a:ext uri="{FF2B5EF4-FFF2-40B4-BE49-F238E27FC236}">
                <a16:creationId xmlns:a16="http://schemas.microsoft.com/office/drawing/2014/main" id="{059E490E-2D79-5D54-19BC-581E97C25907}"/>
              </a:ext>
            </a:extLst>
          </p:cNvPr>
          <p:cNvSpPr/>
          <p:nvPr/>
        </p:nvSpPr>
        <p:spPr>
          <a:xfrm>
            <a:off x="1787234" y="2527070"/>
            <a:ext cx="1292323" cy="41563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dirty="0"/>
              <a:t>目录文件</a:t>
            </a:r>
          </a:p>
        </p:txBody>
      </p:sp>
      <p:sp>
        <p:nvSpPr>
          <p:cNvPr id="8" name="矩形 7">
            <a:extLst>
              <a:ext uri="{FF2B5EF4-FFF2-40B4-BE49-F238E27FC236}">
                <a16:creationId xmlns:a16="http://schemas.microsoft.com/office/drawing/2014/main" id="{AF446B1E-0F8B-66C2-767D-3C9A3A21467D}"/>
              </a:ext>
            </a:extLst>
          </p:cNvPr>
          <p:cNvSpPr/>
          <p:nvPr/>
        </p:nvSpPr>
        <p:spPr>
          <a:xfrm>
            <a:off x="3320624" y="2527070"/>
            <a:ext cx="1292323" cy="41563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dirty="0"/>
              <a:t>设备文件</a:t>
            </a:r>
          </a:p>
        </p:txBody>
      </p:sp>
      <p:sp>
        <p:nvSpPr>
          <p:cNvPr id="21" name="矩形 20">
            <a:extLst>
              <a:ext uri="{FF2B5EF4-FFF2-40B4-BE49-F238E27FC236}">
                <a16:creationId xmlns:a16="http://schemas.microsoft.com/office/drawing/2014/main" id="{889B8BBA-CB9D-445B-DF02-81988FFE6F3F}"/>
              </a:ext>
            </a:extLst>
          </p:cNvPr>
          <p:cNvSpPr/>
          <p:nvPr/>
        </p:nvSpPr>
        <p:spPr>
          <a:xfrm>
            <a:off x="4854013" y="2527070"/>
            <a:ext cx="1292323" cy="41563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dirty="0"/>
              <a:t>管道文件</a:t>
            </a:r>
          </a:p>
        </p:txBody>
      </p:sp>
      <p:sp>
        <p:nvSpPr>
          <p:cNvPr id="22" name="矩形 21">
            <a:extLst>
              <a:ext uri="{FF2B5EF4-FFF2-40B4-BE49-F238E27FC236}">
                <a16:creationId xmlns:a16="http://schemas.microsoft.com/office/drawing/2014/main" id="{00AD7595-D923-0A51-F273-5DEEEB7D0C83}"/>
              </a:ext>
            </a:extLst>
          </p:cNvPr>
          <p:cNvSpPr/>
          <p:nvPr/>
        </p:nvSpPr>
        <p:spPr>
          <a:xfrm>
            <a:off x="253844" y="3120971"/>
            <a:ext cx="4359103" cy="41563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dirty="0"/>
              <a:t>基于</a:t>
            </a:r>
            <a:r>
              <a:rPr lang="en-US" altLang="zh-CN" sz="2000" dirty="0"/>
              <a:t>inode</a:t>
            </a:r>
            <a:r>
              <a:rPr lang="zh-CN" altLang="en-US" sz="2000" dirty="0"/>
              <a:t>（可以在磁盘里持久保持）</a:t>
            </a:r>
          </a:p>
        </p:txBody>
      </p:sp>
      <p:sp>
        <p:nvSpPr>
          <p:cNvPr id="23" name="矩形 22">
            <a:extLst>
              <a:ext uri="{FF2B5EF4-FFF2-40B4-BE49-F238E27FC236}">
                <a16:creationId xmlns:a16="http://schemas.microsoft.com/office/drawing/2014/main" id="{C47B4317-8E3E-15A2-0436-ADBDA2A1B20F}"/>
              </a:ext>
            </a:extLst>
          </p:cNvPr>
          <p:cNvSpPr/>
          <p:nvPr/>
        </p:nvSpPr>
        <p:spPr>
          <a:xfrm>
            <a:off x="4854013" y="3110815"/>
            <a:ext cx="1292323" cy="41563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dirty="0"/>
              <a:t>基于</a:t>
            </a:r>
            <a:r>
              <a:rPr lang="en-US" altLang="zh-CN" sz="2000" dirty="0"/>
              <a:t>pipe</a:t>
            </a:r>
            <a:endParaRPr lang="zh-CN" altLang="en-US" sz="2000" dirty="0"/>
          </a:p>
        </p:txBody>
      </p:sp>
      <p:cxnSp>
        <p:nvCxnSpPr>
          <p:cNvPr id="25" name="直接箭头连接符 24">
            <a:extLst>
              <a:ext uri="{FF2B5EF4-FFF2-40B4-BE49-F238E27FC236}">
                <a16:creationId xmlns:a16="http://schemas.microsoft.com/office/drawing/2014/main" id="{33DB03F9-8831-5DA8-10F8-51C5526C6E14}"/>
              </a:ext>
            </a:extLst>
          </p:cNvPr>
          <p:cNvCxnSpPr>
            <a:stCxn id="5" idx="2"/>
          </p:cNvCxnSpPr>
          <p:nvPr/>
        </p:nvCxnSpPr>
        <p:spPr>
          <a:xfrm>
            <a:off x="900006" y="2942706"/>
            <a:ext cx="6081" cy="17826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6" name="直接箭头连接符 25">
            <a:extLst>
              <a:ext uri="{FF2B5EF4-FFF2-40B4-BE49-F238E27FC236}">
                <a16:creationId xmlns:a16="http://schemas.microsoft.com/office/drawing/2014/main" id="{5DDFE371-1BD1-7B0D-3212-3EAD75E57E0A}"/>
              </a:ext>
            </a:extLst>
          </p:cNvPr>
          <p:cNvCxnSpPr/>
          <p:nvPr/>
        </p:nvCxnSpPr>
        <p:spPr>
          <a:xfrm>
            <a:off x="2415690" y="2942706"/>
            <a:ext cx="6081" cy="17826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7" name="直接箭头连接符 26">
            <a:extLst>
              <a:ext uri="{FF2B5EF4-FFF2-40B4-BE49-F238E27FC236}">
                <a16:creationId xmlns:a16="http://schemas.microsoft.com/office/drawing/2014/main" id="{C1A1DBBC-F015-FDA4-61BB-41AF9A535B41}"/>
              </a:ext>
            </a:extLst>
          </p:cNvPr>
          <p:cNvCxnSpPr/>
          <p:nvPr/>
        </p:nvCxnSpPr>
        <p:spPr>
          <a:xfrm>
            <a:off x="3925293" y="2932550"/>
            <a:ext cx="6081" cy="17826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8" name="直接箭头连接符 27">
            <a:extLst>
              <a:ext uri="{FF2B5EF4-FFF2-40B4-BE49-F238E27FC236}">
                <a16:creationId xmlns:a16="http://schemas.microsoft.com/office/drawing/2014/main" id="{D4480BD9-A1EC-41ED-0AA1-7F44B27B2D45}"/>
              </a:ext>
            </a:extLst>
          </p:cNvPr>
          <p:cNvCxnSpPr/>
          <p:nvPr/>
        </p:nvCxnSpPr>
        <p:spPr>
          <a:xfrm>
            <a:off x="5500174" y="2932550"/>
            <a:ext cx="6081" cy="17826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1" name="矩形: 圆角 30">
            <a:extLst>
              <a:ext uri="{FF2B5EF4-FFF2-40B4-BE49-F238E27FC236}">
                <a16:creationId xmlns:a16="http://schemas.microsoft.com/office/drawing/2014/main" id="{0847FE4E-F2DA-27B5-0438-C2A49DDF60DC}"/>
              </a:ext>
            </a:extLst>
          </p:cNvPr>
          <p:cNvSpPr/>
          <p:nvPr/>
        </p:nvSpPr>
        <p:spPr>
          <a:xfrm>
            <a:off x="234756" y="3694559"/>
            <a:ext cx="5911580" cy="294730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50000"/>
              </a:lnSpc>
            </a:pPr>
            <a:r>
              <a:rPr lang="zh-CN" altLang="en-US" sz="2000" dirty="0"/>
              <a:t>文件是文件系统为上层系统调用接口和内核其他模块提供的统一抽象。除了普通文件和目录文件这两类常见文件，还存在设备文件、管道文件这两类特殊文件。文件层函数常见的写法是：根据文件类型，将请求转换成下层函数可以识别的形式，随后调用实际的处理函数（</a:t>
            </a:r>
            <a:r>
              <a:rPr lang="en-US" altLang="zh-CN" sz="2000" dirty="0"/>
              <a:t>switch case</a:t>
            </a:r>
            <a:r>
              <a:rPr lang="zh-CN" altLang="en-US" sz="2000" dirty="0"/>
              <a:t>）。</a:t>
            </a:r>
            <a:endParaRPr lang="en-US" altLang="zh-CN" sz="2000" dirty="0"/>
          </a:p>
        </p:txBody>
      </p:sp>
      <p:pic>
        <p:nvPicPr>
          <p:cNvPr id="33" name="图片 32">
            <a:extLst>
              <a:ext uri="{FF2B5EF4-FFF2-40B4-BE49-F238E27FC236}">
                <a16:creationId xmlns:a16="http://schemas.microsoft.com/office/drawing/2014/main" id="{9B44EC64-01D2-4C4B-0890-CF1841E5F9CB}"/>
              </a:ext>
            </a:extLst>
          </p:cNvPr>
          <p:cNvPicPr>
            <a:picLocks noChangeAspect="1"/>
          </p:cNvPicPr>
          <p:nvPr/>
        </p:nvPicPr>
        <p:blipFill>
          <a:blip r:embed="rId3"/>
          <a:stretch>
            <a:fillRect/>
          </a:stretch>
        </p:blipFill>
        <p:spPr>
          <a:xfrm>
            <a:off x="6598849" y="2513812"/>
            <a:ext cx="5339307" cy="505829"/>
          </a:xfrm>
          <a:prstGeom prst="rect">
            <a:avLst/>
          </a:prstGeom>
        </p:spPr>
      </p:pic>
      <p:sp>
        <p:nvSpPr>
          <p:cNvPr id="34" name="矩形: 圆角 33">
            <a:extLst>
              <a:ext uri="{FF2B5EF4-FFF2-40B4-BE49-F238E27FC236}">
                <a16:creationId xmlns:a16="http://schemas.microsoft.com/office/drawing/2014/main" id="{EBD7EB88-436C-B4AB-3CE6-99ED89DEE4FE}"/>
              </a:ext>
            </a:extLst>
          </p:cNvPr>
          <p:cNvSpPr/>
          <p:nvPr/>
        </p:nvSpPr>
        <p:spPr>
          <a:xfrm>
            <a:off x="6450981" y="3147569"/>
            <a:ext cx="5538435" cy="205096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50000"/>
              </a:lnSpc>
            </a:pPr>
            <a:r>
              <a:rPr lang="zh-CN" altLang="en-US" sz="2000" dirty="0"/>
              <a:t>用户态访问文件系统需要以进程为媒介，体现在两个方面：进程要记得自己所在的目录（支持相对路径），进程要记得自己打开了哪些文件以及文件的状态（打开文件表）。</a:t>
            </a:r>
            <a:endParaRPr lang="en-US" altLang="zh-CN" sz="2000" dirty="0"/>
          </a:p>
        </p:txBody>
      </p:sp>
      <p:sp>
        <p:nvSpPr>
          <p:cNvPr id="35" name="矩形: 圆角 34">
            <a:extLst>
              <a:ext uri="{FF2B5EF4-FFF2-40B4-BE49-F238E27FC236}">
                <a16:creationId xmlns:a16="http://schemas.microsoft.com/office/drawing/2014/main" id="{0CDA6CCB-2896-B633-0266-579CCEB2F376}"/>
              </a:ext>
            </a:extLst>
          </p:cNvPr>
          <p:cNvSpPr/>
          <p:nvPr/>
        </p:nvSpPr>
        <p:spPr>
          <a:xfrm>
            <a:off x="6399721" y="5326462"/>
            <a:ext cx="5538435" cy="149713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50000"/>
              </a:lnSpc>
            </a:pPr>
            <a:r>
              <a:rPr lang="zh-CN" altLang="en-US" sz="2000" dirty="0"/>
              <a:t>进程函数里何时会涉及文件操作呢？</a:t>
            </a:r>
            <a:endParaRPr lang="en-US" altLang="zh-CN" sz="2000" dirty="0"/>
          </a:p>
          <a:p>
            <a:pPr>
              <a:lnSpc>
                <a:spcPct val="150000"/>
              </a:lnSpc>
            </a:pPr>
            <a:r>
              <a:rPr lang="zh-CN" altLang="en-US" sz="2000" dirty="0"/>
              <a:t>进程创建：分为第一个进程和</a:t>
            </a:r>
            <a:r>
              <a:rPr lang="en-US" altLang="zh-CN" sz="2000" dirty="0"/>
              <a:t>fork</a:t>
            </a:r>
            <a:r>
              <a:rPr lang="zh-CN" altLang="en-US" sz="2000" dirty="0"/>
              <a:t>得到的进程</a:t>
            </a:r>
            <a:endParaRPr lang="en-US" altLang="zh-CN" sz="2000" dirty="0"/>
          </a:p>
          <a:p>
            <a:pPr>
              <a:lnSpc>
                <a:spcPct val="150000"/>
              </a:lnSpc>
            </a:pPr>
            <a:r>
              <a:rPr lang="zh-CN" altLang="en-US" sz="2000" dirty="0"/>
              <a:t>进程销毁：分为子进程退出和父进程回收</a:t>
            </a:r>
            <a:endParaRPr lang="en-US" altLang="zh-CN" sz="2000" dirty="0"/>
          </a:p>
        </p:txBody>
      </p:sp>
    </p:spTree>
    <p:extLst>
      <p:ext uri="{BB962C8B-B14F-4D97-AF65-F5344CB8AC3E}">
        <p14:creationId xmlns:p14="http://schemas.microsoft.com/office/powerpoint/2010/main" val="3847487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fade">
                                      <p:cBhvr>
                                        <p:cTn id="19" dur="500"/>
                                        <p:tgtEl>
                                          <p:spTgt spid="2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fade">
                                      <p:cBhvr>
                                        <p:cTn id="22" dur="500"/>
                                        <p:tgtEl>
                                          <p:spTgt spid="22"/>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3"/>
                                        </p:tgtEl>
                                        <p:attrNameLst>
                                          <p:attrName>style.visibility</p:attrName>
                                        </p:attrNameLst>
                                      </p:cBhvr>
                                      <p:to>
                                        <p:strVal val="visible"/>
                                      </p:to>
                                    </p:set>
                                    <p:animEffect transition="in" filter="fade">
                                      <p:cBhvr>
                                        <p:cTn id="25" dur="500"/>
                                        <p:tgtEl>
                                          <p:spTgt spid="23"/>
                                        </p:tgtEl>
                                      </p:cBhvr>
                                    </p:animEffect>
                                  </p:childTnLst>
                                </p:cTn>
                              </p:par>
                              <p:par>
                                <p:cTn id="26" presetID="10" presetClass="entr" presetSubtype="0" fill="hold" nodeType="withEffect">
                                  <p:stCondLst>
                                    <p:cond delay="0"/>
                                  </p:stCondLst>
                                  <p:childTnLst>
                                    <p:set>
                                      <p:cBhvr>
                                        <p:cTn id="27" dur="1" fill="hold">
                                          <p:stCondLst>
                                            <p:cond delay="0"/>
                                          </p:stCondLst>
                                        </p:cTn>
                                        <p:tgtEl>
                                          <p:spTgt spid="25"/>
                                        </p:tgtEl>
                                        <p:attrNameLst>
                                          <p:attrName>style.visibility</p:attrName>
                                        </p:attrNameLst>
                                      </p:cBhvr>
                                      <p:to>
                                        <p:strVal val="visible"/>
                                      </p:to>
                                    </p:set>
                                    <p:animEffect transition="in" filter="fade">
                                      <p:cBhvr>
                                        <p:cTn id="28" dur="500"/>
                                        <p:tgtEl>
                                          <p:spTgt spid="25"/>
                                        </p:tgtEl>
                                      </p:cBhvr>
                                    </p:animEffect>
                                  </p:childTnLst>
                                </p:cTn>
                              </p:par>
                              <p:par>
                                <p:cTn id="29" presetID="10" presetClass="entr" presetSubtype="0" fill="hold" nodeType="withEffect">
                                  <p:stCondLst>
                                    <p:cond delay="0"/>
                                  </p:stCondLst>
                                  <p:childTnLst>
                                    <p:set>
                                      <p:cBhvr>
                                        <p:cTn id="30" dur="1" fill="hold">
                                          <p:stCondLst>
                                            <p:cond delay="0"/>
                                          </p:stCondLst>
                                        </p:cTn>
                                        <p:tgtEl>
                                          <p:spTgt spid="26"/>
                                        </p:tgtEl>
                                        <p:attrNameLst>
                                          <p:attrName>style.visibility</p:attrName>
                                        </p:attrNameLst>
                                      </p:cBhvr>
                                      <p:to>
                                        <p:strVal val="visible"/>
                                      </p:to>
                                    </p:set>
                                    <p:animEffect transition="in" filter="fade">
                                      <p:cBhvr>
                                        <p:cTn id="31" dur="500"/>
                                        <p:tgtEl>
                                          <p:spTgt spid="26"/>
                                        </p:tgtEl>
                                      </p:cBhvr>
                                    </p:animEffect>
                                  </p:childTnLst>
                                </p:cTn>
                              </p:par>
                              <p:par>
                                <p:cTn id="32" presetID="10" presetClass="entr" presetSubtype="0" fill="hold" nodeType="withEffect">
                                  <p:stCondLst>
                                    <p:cond delay="0"/>
                                  </p:stCondLst>
                                  <p:childTnLst>
                                    <p:set>
                                      <p:cBhvr>
                                        <p:cTn id="33" dur="1" fill="hold">
                                          <p:stCondLst>
                                            <p:cond delay="0"/>
                                          </p:stCondLst>
                                        </p:cTn>
                                        <p:tgtEl>
                                          <p:spTgt spid="27"/>
                                        </p:tgtEl>
                                        <p:attrNameLst>
                                          <p:attrName>style.visibility</p:attrName>
                                        </p:attrNameLst>
                                      </p:cBhvr>
                                      <p:to>
                                        <p:strVal val="visible"/>
                                      </p:to>
                                    </p:set>
                                    <p:animEffect transition="in" filter="fade">
                                      <p:cBhvr>
                                        <p:cTn id="34" dur="500"/>
                                        <p:tgtEl>
                                          <p:spTgt spid="27"/>
                                        </p:tgtEl>
                                      </p:cBhvr>
                                    </p:animEffect>
                                  </p:childTnLst>
                                </p:cTn>
                              </p:par>
                              <p:par>
                                <p:cTn id="35" presetID="10" presetClass="entr" presetSubtype="0" fill="hold" nodeType="withEffect">
                                  <p:stCondLst>
                                    <p:cond delay="0"/>
                                  </p:stCondLst>
                                  <p:childTnLst>
                                    <p:set>
                                      <p:cBhvr>
                                        <p:cTn id="36" dur="1" fill="hold">
                                          <p:stCondLst>
                                            <p:cond delay="0"/>
                                          </p:stCondLst>
                                        </p:cTn>
                                        <p:tgtEl>
                                          <p:spTgt spid="28"/>
                                        </p:tgtEl>
                                        <p:attrNameLst>
                                          <p:attrName>style.visibility</p:attrName>
                                        </p:attrNameLst>
                                      </p:cBhvr>
                                      <p:to>
                                        <p:strVal val="visible"/>
                                      </p:to>
                                    </p:set>
                                    <p:animEffect transition="in" filter="fade">
                                      <p:cBhvr>
                                        <p:cTn id="37" dur="500"/>
                                        <p:tgtEl>
                                          <p:spTgt spid="28"/>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1"/>
                                        </p:tgtEl>
                                        <p:attrNameLst>
                                          <p:attrName>style.visibility</p:attrName>
                                        </p:attrNameLst>
                                      </p:cBhvr>
                                      <p:to>
                                        <p:strVal val="visible"/>
                                      </p:to>
                                    </p:set>
                                    <p:animEffect transition="in" filter="fade">
                                      <p:cBhvr>
                                        <p:cTn id="40" dur="500"/>
                                        <p:tgtEl>
                                          <p:spTgt spid="31"/>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4"/>
                                        </p:tgtEl>
                                        <p:attrNameLst>
                                          <p:attrName>style.visibility</p:attrName>
                                        </p:attrNameLst>
                                      </p:cBhvr>
                                      <p:to>
                                        <p:strVal val="visible"/>
                                      </p:to>
                                    </p:set>
                                    <p:animEffect transition="in" filter="fade">
                                      <p:cBhvr>
                                        <p:cTn id="45" dur="500"/>
                                        <p:tgtEl>
                                          <p:spTgt spid="4"/>
                                        </p:tgtEl>
                                      </p:cBhvr>
                                    </p:animEffect>
                                  </p:childTnLst>
                                </p:cTn>
                              </p:par>
                              <p:par>
                                <p:cTn id="46" presetID="10" presetClass="entr" presetSubtype="0" fill="hold" nodeType="withEffect">
                                  <p:stCondLst>
                                    <p:cond delay="0"/>
                                  </p:stCondLst>
                                  <p:childTnLst>
                                    <p:set>
                                      <p:cBhvr>
                                        <p:cTn id="47" dur="1" fill="hold">
                                          <p:stCondLst>
                                            <p:cond delay="0"/>
                                          </p:stCondLst>
                                        </p:cTn>
                                        <p:tgtEl>
                                          <p:spTgt spid="33"/>
                                        </p:tgtEl>
                                        <p:attrNameLst>
                                          <p:attrName>style.visibility</p:attrName>
                                        </p:attrNameLst>
                                      </p:cBhvr>
                                      <p:to>
                                        <p:strVal val="visible"/>
                                      </p:to>
                                    </p:set>
                                    <p:animEffect transition="in" filter="fade">
                                      <p:cBhvr>
                                        <p:cTn id="48" dur="500"/>
                                        <p:tgtEl>
                                          <p:spTgt spid="33"/>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34"/>
                                        </p:tgtEl>
                                        <p:attrNameLst>
                                          <p:attrName>style.visibility</p:attrName>
                                        </p:attrNameLst>
                                      </p:cBhvr>
                                      <p:to>
                                        <p:strVal val="visible"/>
                                      </p:to>
                                    </p:set>
                                    <p:animEffect transition="in" filter="fade">
                                      <p:cBhvr>
                                        <p:cTn id="51" dur="500"/>
                                        <p:tgtEl>
                                          <p:spTgt spid="34"/>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35"/>
                                        </p:tgtEl>
                                        <p:attrNameLst>
                                          <p:attrName>style.visibility</p:attrName>
                                        </p:attrNameLst>
                                      </p:cBhvr>
                                      <p:to>
                                        <p:strVal val="visible"/>
                                      </p:to>
                                    </p:set>
                                    <p:animEffect transition="in" filter="fade">
                                      <p:cBhvr>
                                        <p:cTn id="54"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8" grpId="0" animBg="1"/>
      <p:bldP spid="21" grpId="0" animBg="1"/>
      <p:bldP spid="22" grpId="0" animBg="1"/>
      <p:bldP spid="23" grpId="0" animBg="1"/>
      <p:bldP spid="31" grpId="0" animBg="1"/>
      <p:bldP spid="34" grpId="0" animBg="1"/>
      <p:bldP spid="35"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F9B3DC-1DEB-E1F5-5293-6140000D6E90}"/>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2299A426-3B3B-96B1-9604-8D856C572DA0}"/>
              </a:ext>
            </a:extLst>
          </p:cNvPr>
          <p:cNvSpPr>
            <a:spLocks noGrp="1"/>
          </p:cNvSpPr>
          <p:nvPr>
            <p:ph type="ctrTitle"/>
          </p:nvPr>
        </p:nvSpPr>
        <p:spPr>
          <a:xfrm>
            <a:off x="143934" y="16933"/>
            <a:ext cx="9076266" cy="795867"/>
          </a:xfrm>
        </p:spPr>
        <p:txBody>
          <a:bodyPr>
            <a:noAutofit/>
          </a:bodyPr>
          <a:lstStyle/>
          <a:p>
            <a:pPr algn="l">
              <a:lnSpc>
                <a:spcPct val="150000"/>
              </a:lnSpc>
            </a:pPr>
            <a:r>
              <a:rPr lang="zh-CN" altLang="en-US" sz="4000" dirty="0">
                <a:latin typeface="黑体" panose="02010609060101010101" pitchFamily="49" charset="-122"/>
                <a:ea typeface="黑体" panose="02010609060101010101" pitchFamily="49" charset="-122"/>
              </a:rPr>
              <a:t>三、内核实现</a:t>
            </a:r>
            <a:r>
              <a:rPr lang="en-US" altLang="zh-CN" sz="4000" dirty="0">
                <a:latin typeface="黑体" panose="02010609060101010101" pitchFamily="49" charset="-122"/>
                <a:ea typeface="黑体" panose="02010609060101010101" pitchFamily="49" charset="-122"/>
              </a:rPr>
              <a:t>-9:</a:t>
            </a:r>
            <a:r>
              <a:rPr lang="zh-CN" altLang="en-US" sz="4000" dirty="0">
                <a:latin typeface="黑体" panose="02010609060101010101" pitchFamily="49" charset="-122"/>
                <a:ea typeface="黑体" panose="02010609060101010101" pitchFamily="49" charset="-122"/>
              </a:rPr>
              <a:t>文件系统之上层接口</a:t>
            </a:r>
          </a:p>
        </p:txBody>
      </p:sp>
      <p:sp>
        <p:nvSpPr>
          <p:cNvPr id="3" name="矩形 2">
            <a:extLst>
              <a:ext uri="{FF2B5EF4-FFF2-40B4-BE49-F238E27FC236}">
                <a16:creationId xmlns:a16="http://schemas.microsoft.com/office/drawing/2014/main" id="{1CA78423-C908-570C-E3C0-BA471DC3A233}"/>
              </a:ext>
            </a:extLst>
          </p:cNvPr>
          <p:cNvSpPr/>
          <p:nvPr/>
        </p:nvSpPr>
        <p:spPr>
          <a:xfrm>
            <a:off x="253844" y="1137919"/>
            <a:ext cx="5892492" cy="545868"/>
          </a:xfrm>
          <a:prstGeom prst="rect">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dirty="0"/>
              <a:t>问题</a:t>
            </a:r>
            <a:r>
              <a:rPr lang="en-US" altLang="zh-CN" sz="2400" dirty="0"/>
              <a:t>3</a:t>
            </a:r>
            <a:r>
              <a:rPr lang="zh-CN" altLang="en-US" sz="2400" dirty="0"/>
              <a:t>：文件系统相关系统调用的实现</a:t>
            </a:r>
          </a:p>
        </p:txBody>
      </p:sp>
      <p:sp>
        <p:nvSpPr>
          <p:cNvPr id="4" name="矩形 3">
            <a:extLst>
              <a:ext uri="{FF2B5EF4-FFF2-40B4-BE49-F238E27FC236}">
                <a16:creationId xmlns:a16="http://schemas.microsoft.com/office/drawing/2014/main" id="{9FB257C7-0871-CEAD-011C-081B3057B6DC}"/>
              </a:ext>
            </a:extLst>
          </p:cNvPr>
          <p:cNvSpPr/>
          <p:nvPr/>
        </p:nvSpPr>
        <p:spPr>
          <a:xfrm>
            <a:off x="6450982" y="1137919"/>
            <a:ext cx="5538435" cy="545868"/>
          </a:xfrm>
          <a:prstGeom prst="rect">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dirty="0"/>
              <a:t>问题</a:t>
            </a:r>
            <a:r>
              <a:rPr lang="en-US" altLang="zh-CN" sz="2400" dirty="0"/>
              <a:t>4</a:t>
            </a:r>
            <a:r>
              <a:rPr lang="zh-CN" altLang="en-US" sz="2400" dirty="0"/>
              <a:t>：集大成者 </a:t>
            </a:r>
            <a:r>
              <a:rPr lang="en-US" altLang="zh-CN" sz="2400" dirty="0" err="1"/>
              <a:t>exec.c</a:t>
            </a:r>
            <a:endParaRPr lang="zh-CN" altLang="en-US" sz="2400" dirty="0"/>
          </a:p>
        </p:txBody>
      </p:sp>
      <p:sp>
        <p:nvSpPr>
          <p:cNvPr id="5" name="矩形: 圆角 4">
            <a:extLst>
              <a:ext uri="{FF2B5EF4-FFF2-40B4-BE49-F238E27FC236}">
                <a16:creationId xmlns:a16="http://schemas.microsoft.com/office/drawing/2014/main" id="{9EFE97ED-2CD7-E4D6-85E3-40808D6B070E}"/>
              </a:ext>
            </a:extLst>
          </p:cNvPr>
          <p:cNvSpPr/>
          <p:nvPr/>
        </p:nvSpPr>
        <p:spPr>
          <a:xfrm>
            <a:off x="248762" y="1881448"/>
            <a:ext cx="5892492" cy="188976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50000"/>
              </a:lnSpc>
            </a:pPr>
            <a:r>
              <a:rPr lang="zh-CN" altLang="en-US" sz="2000" dirty="0"/>
              <a:t>用户如何指明想操作的文件呢？</a:t>
            </a:r>
            <a:endParaRPr lang="en-US" altLang="zh-CN" sz="2000" dirty="0"/>
          </a:p>
          <a:p>
            <a:pPr marL="342900" indent="-342900">
              <a:lnSpc>
                <a:spcPct val="150000"/>
              </a:lnSpc>
              <a:buFont typeface="Arial" panose="020B0604020202020204" pitchFamily="34" charset="0"/>
              <a:buChar char="•"/>
            </a:pPr>
            <a:r>
              <a:rPr lang="zh-CN" altLang="en-US" sz="2000" dirty="0"/>
              <a:t>给出文件的绝对路径</a:t>
            </a:r>
            <a:endParaRPr lang="en-US" altLang="zh-CN" sz="2000" dirty="0"/>
          </a:p>
          <a:p>
            <a:pPr marL="342900" indent="-342900">
              <a:lnSpc>
                <a:spcPct val="150000"/>
              </a:lnSpc>
              <a:buFont typeface="Arial" panose="020B0604020202020204" pitchFamily="34" charset="0"/>
              <a:buChar char="•"/>
            </a:pPr>
            <a:r>
              <a:rPr lang="zh-CN" altLang="en-US" sz="2000" dirty="0"/>
              <a:t>给出文件的相对路径，配合进程里的当前目录</a:t>
            </a:r>
            <a:endParaRPr lang="en-US" altLang="zh-CN" sz="2000" dirty="0"/>
          </a:p>
          <a:p>
            <a:pPr marL="342900" indent="-342900">
              <a:lnSpc>
                <a:spcPct val="150000"/>
              </a:lnSpc>
              <a:buFont typeface="Arial" panose="020B0604020202020204" pitchFamily="34" charset="0"/>
              <a:buChar char="•"/>
            </a:pPr>
            <a:r>
              <a:rPr lang="zh-CN" altLang="en-US" sz="2000" dirty="0"/>
              <a:t>给出文件描述符</a:t>
            </a:r>
            <a:r>
              <a:rPr lang="en-US" altLang="zh-CN" sz="2000" dirty="0" err="1"/>
              <a:t>fd</a:t>
            </a:r>
            <a:r>
              <a:rPr lang="zh-CN" altLang="en-US" sz="2000" dirty="0"/>
              <a:t>，配合进程里的打开文件表</a:t>
            </a:r>
            <a:endParaRPr lang="en-US" altLang="zh-CN" sz="2000" dirty="0"/>
          </a:p>
        </p:txBody>
      </p:sp>
      <p:sp>
        <p:nvSpPr>
          <p:cNvPr id="6" name="矩形: 圆角 5">
            <a:extLst>
              <a:ext uri="{FF2B5EF4-FFF2-40B4-BE49-F238E27FC236}">
                <a16:creationId xmlns:a16="http://schemas.microsoft.com/office/drawing/2014/main" id="{AD8C30C2-CAFE-B01D-4200-ABDA651CB1B6}"/>
              </a:ext>
            </a:extLst>
          </p:cNvPr>
          <p:cNvSpPr/>
          <p:nvPr/>
        </p:nvSpPr>
        <p:spPr>
          <a:xfrm>
            <a:off x="248762" y="3870041"/>
            <a:ext cx="5892492" cy="175120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50000"/>
              </a:lnSpc>
            </a:pPr>
            <a:r>
              <a:rPr lang="zh-CN" altLang="en-US" sz="2000" dirty="0"/>
              <a:t>文件系统相关的系统调用有很多，所以系统调用层并不执行具体的处理逻辑，只负责三件事情：</a:t>
            </a:r>
            <a:r>
              <a:rPr lang="zh-CN" altLang="en-US" sz="2000" b="1" dirty="0"/>
              <a:t>读取用户参数 </a:t>
            </a:r>
            <a:r>
              <a:rPr lang="en-US" altLang="zh-CN" sz="2000" b="1" dirty="0"/>
              <a:t>+ </a:t>
            </a:r>
            <a:r>
              <a:rPr lang="zh-CN" altLang="en-US" sz="2000" b="1" dirty="0"/>
              <a:t>检查参数 </a:t>
            </a:r>
            <a:r>
              <a:rPr lang="en-US" altLang="zh-CN" sz="2000" b="1" dirty="0"/>
              <a:t>+ </a:t>
            </a:r>
            <a:r>
              <a:rPr lang="zh-CN" altLang="en-US" sz="2000" b="1" dirty="0"/>
              <a:t>调用底层处理函数</a:t>
            </a:r>
            <a:endParaRPr lang="en-US" altLang="zh-CN" sz="2000" b="1" dirty="0"/>
          </a:p>
        </p:txBody>
      </p:sp>
      <p:sp>
        <p:nvSpPr>
          <p:cNvPr id="9" name="矩形: 圆角 8">
            <a:extLst>
              <a:ext uri="{FF2B5EF4-FFF2-40B4-BE49-F238E27FC236}">
                <a16:creationId xmlns:a16="http://schemas.microsoft.com/office/drawing/2014/main" id="{0D18B629-0A8C-21A8-D505-13D8D19DEF85}"/>
              </a:ext>
            </a:extLst>
          </p:cNvPr>
          <p:cNvSpPr/>
          <p:nvPr/>
        </p:nvSpPr>
        <p:spPr>
          <a:xfrm>
            <a:off x="203508" y="5720081"/>
            <a:ext cx="5892492" cy="108217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50000"/>
              </a:lnSpc>
            </a:pPr>
            <a:r>
              <a:rPr lang="en-US" altLang="zh-CN" sz="2000" dirty="0"/>
              <a:t>open + close + read + write + </a:t>
            </a:r>
            <a:r>
              <a:rPr lang="en-US" altLang="zh-CN" sz="2000" dirty="0" err="1"/>
              <a:t>fstat</a:t>
            </a:r>
            <a:endParaRPr lang="en-US" altLang="zh-CN" sz="2000" dirty="0"/>
          </a:p>
          <a:p>
            <a:pPr>
              <a:lnSpc>
                <a:spcPct val="150000"/>
              </a:lnSpc>
            </a:pPr>
            <a:r>
              <a:rPr lang="en-US" altLang="zh-CN" sz="2000" dirty="0" err="1"/>
              <a:t>getdir</a:t>
            </a:r>
            <a:r>
              <a:rPr lang="en-US" altLang="zh-CN" sz="2000" dirty="0"/>
              <a:t> + mkdir + </a:t>
            </a:r>
            <a:r>
              <a:rPr lang="en-US" altLang="zh-CN" sz="2000" dirty="0" err="1"/>
              <a:t>chdir</a:t>
            </a:r>
            <a:r>
              <a:rPr lang="en-US" altLang="zh-CN" sz="2000" dirty="0"/>
              <a:t> + link + unlink + dup </a:t>
            </a:r>
          </a:p>
        </p:txBody>
      </p:sp>
      <p:sp>
        <p:nvSpPr>
          <p:cNvPr id="10" name="矩形: 圆角 9">
            <a:extLst>
              <a:ext uri="{FF2B5EF4-FFF2-40B4-BE49-F238E27FC236}">
                <a16:creationId xmlns:a16="http://schemas.microsoft.com/office/drawing/2014/main" id="{F5252E54-C56A-E016-C434-C1738F4B7A49}"/>
              </a:ext>
            </a:extLst>
          </p:cNvPr>
          <p:cNvSpPr/>
          <p:nvPr/>
        </p:nvSpPr>
        <p:spPr>
          <a:xfrm>
            <a:off x="6450982" y="1881448"/>
            <a:ext cx="5538435" cy="146026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50000"/>
              </a:lnSpc>
            </a:pPr>
            <a:r>
              <a:rPr lang="en-US" altLang="zh-CN" sz="2000" dirty="0"/>
              <a:t>exec</a:t>
            </a:r>
            <a:r>
              <a:rPr lang="zh-CN" altLang="en-US" sz="2000" dirty="0"/>
              <a:t>是</a:t>
            </a:r>
            <a:r>
              <a:rPr lang="en-US" altLang="zh-CN" sz="2000" dirty="0"/>
              <a:t>xv6</a:t>
            </a:r>
            <a:r>
              <a:rPr lang="zh-CN" altLang="en-US" sz="2000" dirty="0"/>
              <a:t>中最复杂的函数之一，它的复杂性体现在它涉及了很多知识：进程、页表、文件系统、</a:t>
            </a:r>
            <a:r>
              <a:rPr lang="en-US" altLang="zh-CN" sz="2000" dirty="0"/>
              <a:t>ELF</a:t>
            </a:r>
            <a:r>
              <a:rPr lang="zh-CN" altLang="en-US" sz="2000" dirty="0"/>
              <a:t>可执行文件的结构等。</a:t>
            </a:r>
            <a:endParaRPr lang="en-US" altLang="zh-CN" sz="2000" dirty="0"/>
          </a:p>
        </p:txBody>
      </p:sp>
      <p:sp>
        <p:nvSpPr>
          <p:cNvPr id="11" name="矩形: 圆角 10">
            <a:extLst>
              <a:ext uri="{FF2B5EF4-FFF2-40B4-BE49-F238E27FC236}">
                <a16:creationId xmlns:a16="http://schemas.microsoft.com/office/drawing/2014/main" id="{07DFC475-50C4-8967-949F-F1CA4C421D1B}"/>
              </a:ext>
            </a:extLst>
          </p:cNvPr>
          <p:cNvSpPr/>
          <p:nvPr/>
        </p:nvSpPr>
        <p:spPr>
          <a:xfrm>
            <a:off x="6450056" y="5688354"/>
            <a:ext cx="5538435" cy="110351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50000"/>
              </a:lnSpc>
            </a:pPr>
            <a:r>
              <a:rPr lang="zh-CN" altLang="en-US" sz="2000" dirty="0"/>
              <a:t>于是，可以提前在磁盘里准备若干可执行文件，由第一个进程通过 </a:t>
            </a:r>
            <a:r>
              <a:rPr lang="en-US" altLang="zh-CN" sz="2000" dirty="0"/>
              <a:t>fork + exec </a:t>
            </a:r>
            <a:r>
              <a:rPr lang="zh-CN" altLang="en-US" sz="2000" dirty="0"/>
              <a:t>的组合执行它们</a:t>
            </a:r>
            <a:endParaRPr lang="en-US" altLang="zh-CN" sz="2000" dirty="0"/>
          </a:p>
        </p:txBody>
      </p:sp>
      <p:sp>
        <p:nvSpPr>
          <p:cNvPr id="12" name="矩形: 圆角 11">
            <a:extLst>
              <a:ext uri="{FF2B5EF4-FFF2-40B4-BE49-F238E27FC236}">
                <a16:creationId xmlns:a16="http://schemas.microsoft.com/office/drawing/2014/main" id="{016A64E5-F811-8674-736E-0CE4DEBD681D}"/>
              </a:ext>
            </a:extLst>
          </p:cNvPr>
          <p:cNvSpPr/>
          <p:nvPr/>
        </p:nvSpPr>
        <p:spPr>
          <a:xfrm>
            <a:off x="6450056" y="3516285"/>
            <a:ext cx="5538435" cy="19975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50000"/>
              </a:lnSpc>
            </a:pPr>
            <a:r>
              <a:rPr lang="zh-CN" altLang="en-US" sz="2000" dirty="0"/>
              <a:t>它的作用是：读取一个磁盘里的</a:t>
            </a:r>
            <a:r>
              <a:rPr lang="en-US" altLang="zh-CN" sz="2000" dirty="0"/>
              <a:t>ELF</a:t>
            </a:r>
            <a:r>
              <a:rPr lang="zh-CN" altLang="en-US" sz="2000" dirty="0"/>
              <a:t>文件，将当前进程的上下文改成适应这个</a:t>
            </a:r>
            <a:r>
              <a:rPr lang="en-US" altLang="zh-CN" sz="2000" dirty="0"/>
              <a:t>ELF</a:t>
            </a:r>
            <a:r>
              <a:rPr lang="zh-CN" altLang="en-US" sz="2000" dirty="0"/>
              <a:t>文件的状态。在回到用户态时，执行流会切换到新的可执行文件，而不是原来可执行文件的一个分支。</a:t>
            </a:r>
            <a:endParaRPr lang="en-US" altLang="zh-CN" sz="2000" dirty="0"/>
          </a:p>
        </p:txBody>
      </p:sp>
    </p:spTree>
    <p:extLst>
      <p:ext uri="{BB962C8B-B14F-4D97-AF65-F5344CB8AC3E}">
        <p14:creationId xmlns:p14="http://schemas.microsoft.com/office/powerpoint/2010/main" val="297790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500"/>
                                        <p:tgtEl>
                                          <p:spTgt spid="4"/>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fade">
                                      <p:cBhvr>
                                        <p:cTn id="3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9" grpId="0" animBg="1"/>
      <p:bldP spid="10" grpId="0" animBg="1"/>
      <p:bldP spid="11" grpId="0" animBg="1"/>
      <p:bldP spid="12"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D3BDCF-C48C-C8A9-1611-0623CE115F1F}"/>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CB33EFF6-67FC-5A60-20A9-C3A547D37A17}"/>
              </a:ext>
            </a:extLst>
          </p:cNvPr>
          <p:cNvSpPr>
            <a:spLocks noGrp="1"/>
          </p:cNvSpPr>
          <p:nvPr>
            <p:ph type="ctrTitle"/>
          </p:nvPr>
        </p:nvSpPr>
        <p:spPr>
          <a:xfrm>
            <a:off x="143935" y="16933"/>
            <a:ext cx="10572064" cy="795867"/>
          </a:xfrm>
        </p:spPr>
        <p:txBody>
          <a:bodyPr>
            <a:noAutofit/>
          </a:bodyPr>
          <a:lstStyle/>
          <a:p>
            <a:pPr algn="l">
              <a:lnSpc>
                <a:spcPct val="150000"/>
              </a:lnSpc>
            </a:pPr>
            <a:r>
              <a:rPr lang="zh-CN" altLang="en-US" sz="4000" dirty="0">
                <a:latin typeface="黑体" panose="02010609060101010101" pitchFamily="49" charset="-122"/>
                <a:ea typeface="黑体" panose="02010609060101010101" pitchFamily="49" charset="-122"/>
              </a:rPr>
              <a:t>阶段性小结</a:t>
            </a:r>
            <a:r>
              <a:rPr lang="en-US" altLang="zh-CN" sz="4000" dirty="0">
                <a:latin typeface="黑体" panose="02010609060101010101" pitchFamily="49" charset="-122"/>
                <a:ea typeface="黑体" panose="02010609060101010101" pitchFamily="49" charset="-122"/>
              </a:rPr>
              <a:t>-3</a:t>
            </a:r>
            <a:r>
              <a:rPr lang="zh-CN" altLang="en-US" sz="4000" dirty="0">
                <a:latin typeface="黑体" panose="02010609060101010101" pitchFamily="49" charset="-122"/>
                <a:ea typeface="黑体" panose="02010609060101010101" pitchFamily="49" charset="-122"/>
              </a:rPr>
              <a:t>：支持持久化和文件系统的内核</a:t>
            </a:r>
          </a:p>
        </p:txBody>
      </p:sp>
      <p:sp>
        <p:nvSpPr>
          <p:cNvPr id="4" name="矩形 3">
            <a:extLst>
              <a:ext uri="{FF2B5EF4-FFF2-40B4-BE49-F238E27FC236}">
                <a16:creationId xmlns:a16="http://schemas.microsoft.com/office/drawing/2014/main" id="{D0224DBB-BBC3-B1C5-2EA7-22694C715564}"/>
              </a:ext>
            </a:extLst>
          </p:cNvPr>
          <p:cNvSpPr/>
          <p:nvPr/>
        </p:nvSpPr>
        <p:spPr>
          <a:xfrm>
            <a:off x="390683" y="1391611"/>
            <a:ext cx="6007499" cy="618067"/>
          </a:xfrm>
          <a:prstGeom prst="rect">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dirty="0"/>
              <a:t>问题：走完这三步，内核具备了哪些能力？</a:t>
            </a:r>
            <a:endParaRPr lang="zh-CN" altLang="en-US" dirty="0"/>
          </a:p>
        </p:txBody>
      </p:sp>
      <p:sp>
        <p:nvSpPr>
          <p:cNvPr id="5" name="矩形: 圆角 4">
            <a:extLst>
              <a:ext uri="{FF2B5EF4-FFF2-40B4-BE49-F238E27FC236}">
                <a16:creationId xmlns:a16="http://schemas.microsoft.com/office/drawing/2014/main" id="{C2B166A6-88B7-B692-552F-1DA8C332A595}"/>
              </a:ext>
            </a:extLst>
          </p:cNvPr>
          <p:cNvSpPr/>
          <p:nvPr/>
        </p:nvSpPr>
        <p:spPr>
          <a:xfrm>
            <a:off x="390682" y="2297544"/>
            <a:ext cx="6007499" cy="300574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457200" indent="-457200">
              <a:lnSpc>
                <a:spcPct val="150000"/>
              </a:lnSpc>
              <a:buFont typeface="+mj-lt"/>
              <a:buAutoNum type="arabicPeriod"/>
            </a:pPr>
            <a:r>
              <a:rPr lang="zh-CN" altLang="en-US" sz="2000" dirty="0"/>
              <a:t>引入磁盘这种新的外设，能以</a:t>
            </a:r>
            <a:r>
              <a:rPr lang="en-US" altLang="zh-CN" sz="2000" dirty="0"/>
              <a:t>block</a:t>
            </a:r>
            <a:r>
              <a:rPr lang="zh-CN" altLang="en-US" sz="2000" dirty="0"/>
              <a:t>为单位读写，使得内核具备持久保存数据的能力。</a:t>
            </a:r>
            <a:endParaRPr lang="en-US" altLang="zh-CN" sz="2000" dirty="0"/>
          </a:p>
          <a:p>
            <a:pPr marL="457200" indent="-457200">
              <a:lnSpc>
                <a:spcPct val="150000"/>
              </a:lnSpc>
              <a:buFont typeface="+mj-lt"/>
              <a:buAutoNum type="arabicPeriod"/>
            </a:pPr>
            <a:r>
              <a:rPr lang="zh-CN" altLang="en-US" sz="2000" dirty="0"/>
              <a:t>引入文件系统，以文件为逻辑单位管理磁盘并向上提供系统调用接口。</a:t>
            </a:r>
            <a:endParaRPr lang="en-US" altLang="zh-CN" sz="2000" dirty="0"/>
          </a:p>
          <a:p>
            <a:pPr marL="457200" indent="-457200">
              <a:lnSpc>
                <a:spcPct val="150000"/>
              </a:lnSpc>
              <a:buFont typeface="+mj-lt"/>
              <a:buAutoNum type="arabicPeriod"/>
            </a:pPr>
            <a:r>
              <a:rPr lang="zh-CN" altLang="en-US" sz="2000" dirty="0"/>
              <a:t>补上了进程模块的最后一块拼图</a:t>
            </a:r>
            <a:r>
              <a:rPr lang="en-US" altLang="zh-CN" sz="2000" dirty="0"/>
              <a:t>——exec</a:t>
            </a:r>
            <a:r>
              <a:rPr lang="zh-CN" altLang="en-US" sz="2000" dirty="0"/>
              <a:t>，提高多进程的实用性。</a:t>
            </a:r>
            <a:endParaRPr lang="en-US" altLang="zh-CN" sz="2000" dirty="0"/>
          </a:p>
        </p:txBody>
      </p:sp>
      <p:sp>
        <p:nvSpPr>
          <p:cNvPr id="6" name="文本框 5">
            <a:extLst>
              <a:ext uri="{FF2B5EF4-FFF2-40B4-BE49-F238E27FC236}">
                <a16:creationId xmlns:a16="http://schemas.microsoft.com/office/drawing/2014/main" id="{A3FE542D-DF7A-FB7E-71B2-08892F1AF610}"/>
              </a:ext>
            </a:extLst>
          </p:cNvPr>
          <p:cNvSpPr txBox="1"/>
          <p:nvPr/>
        </p:nvSpPr>
        <p:spPr>
          <a:xfrm>
            <a:off x="446116" y="5686174"/>
            <a:ext cx="5952065" cy="523220"/>
          </a:xfrm>
          <a:prstGeom prst="rect">
            <a:avLst/>
          </a:prstGeom>
          <a:noFill/>
        </p:spPr>
        <p:txBody>
          <a:bodyPr wrap="square" rtlCol="0">
            <a:spAutoFit/>
          </a:bodyPr>
          <a:lstStyle/>
          <a:p>
            <a:r>
              <a:rPr lang="zh-CN" altLang="en-US" sz="2800" b="1" dirty="0"/>
              <a:t>总结：</a:t>
            </a:r>
            <a:r>
              <a:rPr lang="zh-CN" altLang="en-US" sz="2800" dirty="0">
                <a:latin typeface="黑体" panose="02010609060101010101" pitchFamily="49" charset="-122"/>
                <a:ea typeface="黑体" panose="02010609060101010101" pitchFamily="49" charset="-122"/>
              </a:rPr>
              <a:t>支持持久化和文件系统的内核</a:t>
            </a:r>
            <a:endParaRPr lang="zh-CN" altLang="en-US" sz="2800" b="1" dirty="0"/>
          </a:p>
        </p:txBody>
      </p:sp>
      <p:sp>
        <p:nvSpPr>
          <p:cNvPr id="3" name="矩形 2">
            <a:extLst>
              <a:ext uri="{FF2B5EF4-FFF2-40B4-BE49-F238E27FC236}">
                <a16:creationId xmlns:a16="http://schemas.microsoft.com/office/drawing/2014/main" id="{A9FCF605-9C61-4C02-420C-A6FCAA032D9A}"/>
              </a:ext>
            </a:extLst>
          </p:cNvPr>
          <p:cNvSpPr/>
          <p:nvPr/>
        </p:nvSpPr>
        <p:spPr>
          <a:xfrm>
            <a:off x="6917079" y="5490097"/>
            <a:ext cx="3574473" cy="795868"/>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altLang="zh-CN" sz="2400" dirty="0"/>
              <a:t>QEMU</a:t>
            </a:r>
            <a:r>
              <a:rPr lang="zh-CN" altLang="en-US" sz="2400" dirty="0"/>
              <a:t>虚拟磁盘</a:t>
            </a:r>
          </a:p>
        </p:txBody>
      </p:sp>
      <p:sp>
        <p:nvSpPr>
          <p:cNvPr id="15" name="矩形 14">
            <a:extLst>
              <a:ext uri="{FF2B5EF4-FFF2-40B4-BE49-F238E27FC236}">
                <a16:creationId xmlns:a16="http://schemas.microsoft.com/office/drawing/2014/main" id="{FDC2201A-3136-AEA0-0647-C49E5A46B940}"/>
              </a:ext>
            </a:extLst>
          </p:cNvPr>
          <p:cNvSpPr/>
          <p:nvPr/>
        </p:nvSpPr>
        <p:spPr>
          <a:xfrm>
            <a:off x="6917082" y="4586781"/>
            <a:ext cx="3574473" cy="7958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dirty="0"/>
              <a:t>磁盘驱动</a:t>
            </a:r>
          </a:p>
        </p:txBody>
      </p:sp>
      <p:sp>
        <p:nvSpPr>
          <p:cNvPr id="16" name="矩形 15">
            <a:extLst>
              <a:ext uri="{FF2B5EF4-FFF2-40B4-BE49-F238E27FC236}">
                <a16:creationId xmlns:a16="http://schemas.microsoft.com/office/drawing/2014/main" id="{85D9BD49-D738-2C45-D700-CCB251D60413}"/>
              </a:ext>
            </a:extLst>
          </p:cNvPr>
          <p:cNvSpPr/>
          <p:nvPr/>
        </p:nvSpPr>
        <p:spPr>
          <a:xfrm>
            <a:off x="6917081" y="3790913"/>
            <a:ext cx="3574473" cy="7958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400" dirty="0"/>
              <a:t>buf</a:t>
            </a:r>
            <a:r>
              <a:rPr lang="zh-CN" altLang="en-US" sz="2400" dirty="0"/>
              <a:t> </a:t>
            </a:r>
            <a:r>
              <a:rPr lang="en-US" altLang="zh-CN" sz="2400" dirty="0"/>
              <a:t>+ bitmap</a:t>
            </a:r>
            <a:endParaRPr lang="zh-CN" altLang="en-US" sz="2400" dirty="0"/>
          </a:p>
        </p:txBody>
      </p:sp>
      <p:sp>
        <p:nvSpPr>
          <p:cNvPr id="17" name="矩形 16">
            <a:extLst>
              <a:ext uri="{FF2B5EF4-FFF2-40B4-BE49-F238E27FC236}">
                <a16:creationId xmlns:a16="http://schemas.microsoft.com/office/drawing/2014/main" id="{569E4481-8764-6C79-0769-7ECDFC650BE2}"/>
              </a:ext>
            </a:extLst>
          </p:cNvPr>
          <p:cNvSpPr/>
          <p:nvPr/>
        </p:nvSpPr>
        <p:spPr>
          <a:xfrm>
            <a:off x="6917080" y="2995045"/>
            <a:ext cx="3574473" cy="7958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400" dirty="0"/>
              <a:t>inode + dirent + path</a:t>
            </a:r>
            <a:endParaRPr lang="zh-CN" altLang="en-US" sz="2400" dirty="0"/>
          </a:p>
        </p:txBody>
      </p:sp>
      <p:sp>
        <p:nvSpPr>
          <p:cNvPr id="18" name="矩形 17">
            <a:extLst>
              <a:ext uri="{FF2B5EF4-FFF2-40B4-BE49-F238E27FC236}">
                <a16:creationId xmlns:a16="http://schemas.microsoft.com/office/drawing/2014/main" id="{77BE2036-FED0-0519-21B1-A5FE953BB9E3}"/>
              </a:ext>
            </a:extLst>
          </p:cNvPr>
          <p:cNvSpPr/>
          <p:nvPr/>
        </p:nvSpPr>
        <p:spPr>
          <a:xfrm>
            <a:off x="6917079" y="2199177"/>
            <a:ext cx="3574473" cy="7958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400" dirty="0"/>
              <a:t>file </a:t>
            </a:r>
            <a:endParaRPr lang="zh-CN" altLang="en-US" sz="2400" dirty="0"/>
          </a:p>
        </p:txBody>
      </p:sp>
      <p:sp>
        <p:nvSpPr>
          <p:cNvPr id="19" name="矩形 18">
            <a:extLst>
              <a:ext uri="{FF2B5EF4-FFF2-40B4-BE49-F238E27FC236}">
                <a16:creationId xmlns:a16="http://schemas.microsoft.com/office/drawing/2014/main" id="{BDD19858-81B3-E8CB-D321-B6DE8100C7C6}"/>
              </a:ext>
            </a:extLst>
          </p:cNvPr>
          <p:cNvSpPr/>
          <p:nvPr/>
        </p:nvSpPr>
        <p:spPr>
          <a:xfrm>
            <a:off x="6917078" y="1403309"/>
            <a:ext cx="3574473" cy="7958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400" dirty="0"/>
              <a:t>syscall about file</a:t>
            </a:r>
            <a:endParaRPr lang="zh-CN" altLang="en-US" sz="2400" dirty="0"/>
          </a:p>
        </p:txBody>
      </p:sp>
      <p:sp>
        <p:nvSpPr>
          <p:cNvPr id="20" name="矩形 19">
            <a:extLst>
              <a:ext uri="{FF2B5EF4-FFF2-40B4-BE49-F238E27FC236}">
                <a16:creationId xmlns:a16="http://schemas.microsoft.com/office/drawing/2014/main" id="{3EB6CAEA-5392-3DEA-3EB3-6EA77E0C5BC8}"/>
              </a:ext>
            </a:extLst>
          </p:cNvPr>
          <p:cNvSpPr/>
          <p:nvPr/>
        </p:nvSpPr>
        <p:spPr>
          <a:xfrm>
            <a:off x="10715998" y="2917902"/>
            <a:ext cx="1426127" cy="46027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400" dirty="0"/>
              <a:t>pipe </a:t>
            </a:r>
            <a:endParaRPr lang="zh-CN" altLang="en-US" sz="2400" dirty="0"/>
          </a:p>
        </p:txBody>
      </p:sp>
      <p:sp>
        <p:nvSpPr>
          <p:cNvPr id="21" name="矩形 20">
            <a:extLst>
              <a:ext uri="{FF2B5EF4-FFF2-40B4-BE49-F238E27FC236}">
                <a16:creationId xmlns:a16="http://schemas.microsoft.com/office/drawing/2014/main" id="{CA693DA5-9711-A731-2970-539F5F7CA830}"/>
              </a:ext>
            </a:extLst>
          </p:cNvPr>
          <p:cNvSpPr/>
          <p:nvPr/>
        </p:nvSpPr>
        <p:spPr>
          <a:xfrm>
            <a:off x="10715999" y="3429000"/>
            <a:ext cx="1426127" cy="46027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400" dirty="0"/>
              <a:t>console </a:t>
            </a:r>
            <a:endParaRPr lang="zh-CN" altLang="en-US" sz="2400" dirty="0"/>
          </a:p>
        </p:txBody>
      </p:sp>
    </p:spTree>
    <p:extLst>
      <p:ext uri="{BB962C8B-B14F-4D97-AF65-F5344CB8AC3E}">
        <p14:creationId xmlns:p14="http://schemas.microsoft.com/office/powerpoint/2010/main" val="882554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500"/>
                                        <p:tgtEl>
                                          <p:spTgt spid="3"/>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500"/>
                                        <p:tgtEl>
                                          <p:spTgt spid="17"/>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fade">
                                      <p:cBhvr>
                                        <p:cTn id="28" dur="500"/>
                                        <p:tgtEl>
                                          <p:spTgt spid="1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fade">
                                      <p:cBhvr>
                                        <p:cTn id="31" dur="500"/>
                                        <p:tgtEl>
                                          <p:spTgt spid="19"/>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fade">
                                      <p:cBhvr>
                                        <p:cTn id="34" dur="500"/>
                                        <p:tgtEl>
                                          <p:spTgt spid="20"/>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fade">
                                      <p:cBhvr>
                                        <p:cTn id="3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P spid="3" grpId="0" animBg="1"/>
      <p:bldP spid="15" grpId="0" animBg="1"/>
      <p:bldP spid="16" grpId="0" animBg="1"/>
      <p:bldP spid="17" grpId="0" animBg="1"/>
      <p:bldP spid="18" grpId="0" animBg="1"/>
      <p:bldP spid="19" grpId="0" animBg="1"/>
      <p:bldP spid="20" grpId="0" animBg="1"/>
      <p:bldP spid="21"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1F8451-AB2B-2381-26D3-0C6E491BF3C9}"/>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4F8A9D38-8968-6C33-D9A0-91017AF20197}"/>
              </a:ext>
            </a:extLst>
          </p:cNvPr>
          <p:cNvSpPr>
            <a:spLocks noGrp="1"/>
          </p:cNvSpPr>
          <p:nvPr>
            <p:ph type="ctrTitle"/>
          </p:nvPr>
        </p:nvSpPr>
        <p:spPr>
          <a:xfrm>
            <a:off x="143935" y="16933"/>
            <a:ext cx="3887738" cy="795867"/>
          </a:xfrm>
        </p:spPr>
        <p:txBody>
          <a:bodyPr>
            <a:noAutofit/>
          </a:bodyPr>
          <a:lstStyle/>
          <a:p>
            <a:pPr algn="l">
              <a:lnSpc>
                <a:spcPct val="150000"/>
              </a:lnSpc>
            </a:pPr>
            <a:r>
              <a:rPr lang="zh-CN" altLang="en-US" sz="4000" dirty="0">
                <a:latin typeface="黑体" panose="02010609060101010101" pitchFamily="49" charset="-122"/>
                <a:ea typeface="黑体" panose="02010609060101010101" pitchFamily="49" charset="-122"/>
              </a:rPr>
              <a:t>四、全过程总结</a:t>
            </a:r>
          </a:p>
        </p:txBody>
      </p:sp>
      <p:sp>
        <p:nvSpPr>
          <p:cNvPr id="3" name="矩形 2">
            <a:extLst>
              <a:ext uri="{FF2B5EF4-FFF2-40B4-BE49-F238E27FC236}">
                <a16:creationId xmlns:a16="http://schemas.microsoft.com/office/drawing/2014/main" id="{0D695A59-F219-3603-2452-80F61D2127E4}"/>
              </a:ext>
            </a:extLst>
          </p:cNvPr>
          <p:cNvSpPr/>
          <p:nvPr/>
        </p:nvSpPr>
        <p:spPr>
          <a:xfrm>
            <a:off x="143936" y="1327638"/>
            <a:ext cx="3323493" cy="79586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dirty="0"/>
              <a:t>第一阶段：基础设施</a:t>
            </a:r>
          </a:p>
        </p:txBody>
      </p:sp>
      <p:sp>
        <p:nvSpPr>
          <p:cNvPr id="4" name="矩形 3">
            <a:extLst>
              <a:ext uri="{FF2B5EF4-FFF2-40B4-BE49-F238E27FC236}">
                <a16:creationId xmlns:a16="http://schemas.microsoft.com/office/drawing/2014/main" id="{E851BA32-E831-40C6-4EDA-EFED78C17F34}"/>
              </a:ext>
            </a:extLst>
          </p:cNvPr>
          <p:cNvSpPr/>
          <p:nvPr/>
        </p:nvSpPr>
        <p:spPr>
          <a:xfrm>
            <a:off x="143935" y="2893482"/>
            <a:ext cx="3323493" cy="79586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dirty="0"/>
              <a:t>第二阶段：围绕进程</a:t>
            </a:r>
          </a:p>
        </p:txBody>
      </p:sp>
      <p:sp>
        <p:nvSpPr>
          <p:cNvPr id="5" name="矩形 4">
            <a:extLst>
              <a:ext uri="{FF2B5EF4-FFF2-40B4-BE49-F238E27FC236}">
                <a16:creationId xmlns:a16="http://schemas.microsoft.com/office/drawing/2014/main" id="{DCEA1F2D-4063-F817-1AB7-BFF598E8E64F}"/>
              </a:ext>
            </a:extLst>
          </p:cNvPr>
          <p:cNvSpPr/>
          <p:nvPr/>
        </p:nvSpPr>
        <p:spPr>
          <a:xfrm>
            <a:off x="143935" y="4459326"/>
            <a:ext cx="3323493" cy="79586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dirty="0"/>
              <a:t>第三阶段：文件系统</a:t>
            </a:r>
          </a:p>
        </p:txBody>
      </p:sp>
      <p:pic>
        <p:nvPicPr>
          <p:cNvPr id="7" name="图片 6">
            <a:extLst>
              <a:ext uri="{FF2B5EF4-FFF2-40B4-BE49-F238E27FC236}">
                <a16:creationId xmlns:a16="http://schemas.microsoft.com/office/drawing/2014/main" id="{A6B56857-D23B-9FDC-5535-9E12DDC745B8}"/>
              </a:ext>
            </a:extLst>
          </p:cNvPr>
          <p:cNvPicPr>
            <a:picLocks noChangeAspect="1"/>
          </p:cNvPicPr>
          <p:nvPr/>
        </p:nvPicPr>
        <p:blipFill>
          <a:blip r:embed="rId3"/>
          <a:stretch>
            <a:fillRect/>
          </a:stretch>
        </p:blipFill>
        <p:spPr>
          <a:xfrm>
            <a:off x="3722396" y="1060981"/>
            <a:ext cx="7883452" cy="1408028"/>
          </a:xfrm>
          <a:prstGeom prst="rect">
            <a:avLst/>
          </a:prstGeom>
        </p:spPr>
      </p:pic>
      <p:pic>
        <p:nvPicPr>
          <p:cNvPr id="9" name="图片 8">
            <a:extLst>
              <a:ext uri="{FF2B5EF4-FFF2-40B4-BE49-F238E27FC236}">
                <a16:creationId xmlns:a16="http://schemas.microsoft.com/office/drawing/2014/main" id="{C2E3E3CC-0F24-8902-5A9E-280AB0C25CA6}"/>
              </a:ext>
            </a:extLst>
          </p:cNvPr>
          <p:cNvPicPr>
            <a:picLocks noChangeAspect="1"/>
          </p:cNvPicPr>
          <p:nvPr/>
        </p:nvPicPr>
        <p:blipFill>
          <a:blip r:embed="rId4"/>
          <a:stretch>
            <a:fillRect/>
          </a:stretch>
        </p:blipFill>
        <p:spPr>
          <a:xfrm>
            <a:off x="3722396" y="2688133"/>
            <a:ext cx="8196343" cy="1285990"/>
          </a:xfrm>
          <a:prstGeom prst="rect">
            <a:avLst/>
          </a:prstGeom>
        </p:spPr>
      </p:pic>
      <p:pic>
        <p:nvPicPr>
          <p:cNvPr id="11" name="图片 10">
            <a:extLst>
              <a:ext uri="{FF2B5EF4-FFF2-40B4-BE49-F238E27FC236}">
                <a16:creationId xmlns:a16="http://schemas.microsoft.com/office/drawing/2014/main" id="{5F5DDA52-3FE4-A788-BEEE-FE9386DFA2FD}"/>
              </a:ext>
            </a:extLst>
          </p:cNvPr>
          <p:cNvPicPr>
            <a:picLocks noChangeAspect="1"/>
          </p:cNvPicPr>
          <p:nvPr/>
        </p:nvPicPr>
        <p:blipFill>
          <a:blip r:embed="rId5"/>
          <a:stretch>
            <a:fillRect/>
          </a:stretch>
        </p:blipFill>
        <p:spPr>
          <a:xfrm>
            <a:off x="3722396" y="4303356"/>
            <a:ext cx="7663643" cy="1156389"/>
          </a:xfrm>
          <a:prstGeom prst="rect">
            <a:avLst/>
          </a:prstGeom>
        </p:spPr>
      </p:pic>
      <p:sp>
        <p:nvSpPr>
          <p:cNvPr id="12" name="箭头: 下 11">
            <a:extLst>
              <a:ext uri="{FF2B5EF4-FFF2-40B4-BE49-F238E27FC236}">
                <a16:creationId xmlns:a16="http://schemas.microsoft.com/office/drawing/2014/main" id="{FB96CE0B-6C38-13D7-E7F7-426862D603AB}"/>
              </a:ext>
            </a:extLst>
          </p:cNvPr>
          <p:cNvSpPr/>
          <p:nvPr/>
        </p:nvSpPr>
        <p:spPr>
          <a:xfrm>
            <a:off x="1529863" y="2222743"/>
            <a:ext cx="465992" cy="57150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箭头: 下 12">
            <a:extLst>
              <a:ext uri="{FF2B5EF4-FFF2-40B4-BE49-F238E27FC236}">
                <a16:creationId xmlns:a16="http://schemas.microsoft.com/office/drawing/2014/main" id="{4444155F-3B33-A235-F0A7-4F03FCFEAEF4}"/>
              </a:ext>
            </a:extLst>
          </p:cNvPr>
          <p:cNvSpPr/>
          <p:nvPr/>
        </p:nvSpPr>
        <p:spPr>
          <a:xfrm>
            <a:off x="1521067" y="3788587"/>
            <a:ext cx="465992" cy="57150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a:extLst>
              <a:ext uri="{FF2B5EF4-FFF2-40B4-BE49-F238E27FC236}">
                <a16:creationId xmlns:a16="http://schemas.microsoft.com/office/drawing/2014/main" id="{356AA931-8F92-84F2-C136-477C336BCD15}"/>
              </a:ext>
            </a:extLst>
          </p:cNvPr>
          <p:cNvSpPr txBox="1"/>
          <p:nvPr/>
        </p:nvSpPr>
        <p:spPr>
          <a:xfrm>
            <a:off x="143935" y="5558984"/>
            <a:ext cx="10726617" cy="1144031"/>
          </a:xfrm>
          <a:prstGeom prst="rect">
            <a:avLst/>
          </a:prstGeom>
          <a:noFill/>
        </p:spPr>
        <p:txBody>
          <a:bodyPr wrap="square" rtlCol="0">
            <a:spAutoFit/>
          </a:bodyPr>
          <a:lstStyle/>
          <a:p>
            <a:pPr>
              <a:lnSpc>
                <a:spcPct val="150000"/>
              </a:lnSpc>
            </a:pPr>
            <a:r>
              <a:rPr lang="en-US" altLang="zh-CN" sz="2400" b="1" dirty="0"/>
              <a:t>1.</a:t>
            </a:r>
            <a:r>
              <a:rPr lang="zh-CN" altLang="en-US" sz="2400" b="1" dirty="0"/>
              <a:t> 从易到难，从一到多，逐步完成，每个模块都不是一次完成，而是多次迭代</a:t>
            </a:r>
            <a:endParaRPr lang="en-US" altLang="zh-CN" sz="2400" b="1" dirty="0"/>
          </a:p>
          <a:p>
            <a:pPr>
              <a:lnSpc>
                <a:spcPct val="150000"/>
              </a:lnSpc>
            </a:pPr>
            <a:r>
              <a:rPr lang="en-US" altLang="zh-CN" sz="2400" b="1" dirty="0"/>
              <a:t>2. </a:t>
            </a:r>
            <a:r>
              <a:rPr lang="zh-CN" altLang="en-US" sz="2400" b="1" dirty="0"/>
              <a:t>用最简单的方法实现功能，用最自然的想法编写代码，真正理解内核构建</a:t>
            </a:r>
          </a:p>
        </p:txBody>
      </p:sp>
    </p:spTree>
    <p:extLst>
      <p:ext uri="{BB962C8B-B14F-4D97-AF65-F5344CB8AC3E}">
        <p14:creationId xmlns:p14="http://schemas.microsoft.com/office/powerpoint/2010/main" val="2504542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10" presetClass="entr" presetSubtype="0"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par>
                                <p:cTn id="17" presetID="10"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par>
                                <p:cTn id="20" presetID="10" presetClass="entr" presetSubtype="0" fill="hold"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500"/>
                                        <p:tgtEl>
                                          <p:spTgt spid="12"/>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fade">
                                      <p:cBhvr>
                                        <p:cTn id="3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12" grpId="0" animBg="1"/>
      <p:bldP spid="13" grpId="0" animBg="1"/>
      <p:bldP spid="14"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12BAB4-D4C3-9F16-241B-688AC77FD488}"/>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AC5628FE-A88D-E282-7465-C83CC4F5D53B}"/>
              </a:ext>
            </a:extLst>
          </p:cNvPr>
          <p:cNvSpPr>
            <a:spLocks noGrp="1"/>
          </p:cNvSpPr>
          <p:nvPr>
            <p:ph type="ctrTitle"/>
          </p:nvPr>
        </p:nvSpPr>
        <p:spPr>
          <a:xfrm>
            <a:off x="143934" y="16933"/>
            <a:ext cx="6323368" cy="795867"/>
          </a:xfrm>
        </p:spPr>
        <p:txBody>
          <a:bodyPr>
            <a:noAutofit/>
          </a:bodyPr>
          <a:lstStyle/>
          <a:p>
            <a:pPr algn="l">
              <a:lnSpc>
                <a:spcPct val="150000"/>
              </a:lnSpc>
            </a:pPr>
            <a:r>
              <a:rPr lang="zh-CN" altLang="en-US" sz="4000" dirty="0">
                <a:latin typeface="黑体" panose="02010609060101010101" pitchFamily="49" charset="-122"/>
                <a:ea typeface="黑体" panose="02010609060101010101" pitchFamily="49" charset="-122"/>
              </a:rPr>
              <a:t>五、进一步改进的方向建议</a:t>
            </a:r>
          </a:p>
        </p:txBody>
      </p:sp>
      <p:sp>
        <p:nvSpPr>
          <p:cNvPr id="3" name="矩形: 圆角 2">
            <a:extLst>
              <a:ext uri="{FF2B5EF4-FFF2-40B4-BE49-F238E27FC236}">
                <a16:creationId xmlns:a16="http://schemas.microsoft.com/office/drawing/2014/main" id="{9A828B7F-D0E5-E8EA-C426-1933D8F52A47}"/>
              </a:ext>
            </a:extLst>
          </p:cNvPr>
          <p:cNvSpPr/>
          <p:nvPr/>
        </p:nvSpPr>
        <p:spPr>
          <a:xfrm>
            <a:off x="266007" y="1970116"/>
            <a:ext cx="7049193" cy="458862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42900" indent="-342900">
              <a:lnSpc>
                <a:spcPct val="150000"/>
              </a:lnSpc>
              <a:buFont typeface="Arial" panose="020B0604020202020204" pitchFamily="34" charset="0"/>
              <a:buChar char="•"/>
            </a:pPr>
            <a:r>
              <a:rPr lang="en-US" altLang="zh-CN" sz="2400" dirty="0"/>
              <a:t>copy on write + lazy allocation</a:t>
            </a:r>
          </a:p>
          <a:p>
            <a:pPr marL="342900" indent="-342900">
              <a:lnSpc>
                <a:spcPct val="150000"/>
              </a:lnSpc>
              <a:buFont typeface="Arial" panose="020B0604020202020204" pitchFamily="34" charset="0"/>
              <a:buChar char="•"/>
            </a:pPr>
            <a:r>
              <a:rPr lang="zh-CN" altLang="en-US" sz="2400" dirty="0"/>
              <a:t>物理内存分配器（如伙伴系统与</a:t>
            </a:r>
            <a:r>
              <a:rPr lang="en-US" altLang="zh-CN" sz="2400" dirty="0"/>
              <a:t>slab</a:t>
            </a:r>
            <a:r>
              <a:rPr lang="zh-CN" altLang="en-US" sz="2400" dirty="0"/>
              <a:t>分配器）</a:t>
            </a:r>
            <a:endParaRPr lang="en-US" altLang="zh-CN" sz="2400" dirty="0"/>
          </a:p>
          <a:p>
            <a:pPr marL="342900" indent="-342900">
              <a:lnSpc>
                <a:spcPct val="150000"/>
              </a:lnSpc>
              <a:buFont typeface="Arial" panose="020B0604020202020204" pitchFamily="34" charset="0"/>
              <a:buChar char="•"/>
            </a:pPr>
            <a:r>
              <a:rPr lang="zh-CN" altLang="en-US" sz="2400" dirty="0"/>
              <a:t>内核态线程的支持</a:t>
            </a:r>
            <a:endParaRPr lang="en-US" altLang="zh-CN" sz="2400" dirty="0"/>
          </a:p>
          <a:p>
            <a:pPr marL="342900" indent="-342900">
              <a:lnSpc>
                <a:spcPct val="150000"/>
              </a:lnSpc>
              <a:buFont typeface="Arial" panose="020B0604020202020204" pitchFamily="34" charset="0"/>
              <a:buChar char="•"/>
            </a:pPr>
            <a:r>
              <a:rPr lang="zh-CN" altLang="en-US" sz="2400" dirty="0"/>
              <a:t>更多进程间通信方法</a:t>
            </a:r>
            <a:endParaRPr lang="en-US" altLang="zh-CN" sz="2400" dirty="0"/>
          </a:p>
          <a:p>
            <a:pPr marL="342900" indent="-342900">
              <a:lnSpc>
                <a:spcPct val="150000"/>
              </a:lnSpc>
              <a:buFont typeface="Arial" panose="020B0604020202020204" pitchFamily="34" charset="0"/>
              <a:buChar char="•"/>
            </a:pPr>
            <a:r>
              <a:rPr lang="zh-CN" altLang="en-US" sz="2400" dirty="0"/>
              <a:t>并发优化（如细粒度锁的支持）</a:t>
            </a:r>
            <a:endParaRPr lang="en-US" altLang="zh-CN" sz="2400" dirty="0"/>
          </a:p>
          <a:p>
            <a:pPr marL="342900" indent="-342900">
              <a:lnSpc>
                <a:spcPct val="150000"/>
              </a:lnSpc>
              <a:buFont typeface="Arial" panose="020B0604020202020204" pitchFamily="34" charset="0"/>
              <a:buChar char="•"/>
            </a:pPr>
            <a:r>
              <a:rPr lang="en-US" altLang="zh-CN" sz="2400" dirty="0"/>
              <a:t>mmap</a:t>
            </a:r>
            <a:r>
              <a:rPr lang="zh-CN" altLang="en-US" sz="2400" dirty="0"/>
              <a:t>支持文件映射</a:t>
            </a:r>
            <a:endParaRPr lang="en-US" altLang="zh-CN" sz="2400" dirty="0"/>
          </a:p>
          <a:p>
            <a:pPr marL="342900" indent="-342900">
              <a:lnSpc>
                <a:spcPct val="150000"/>
              </a:lnSpc>
              <a:buFont typeface="Arial" panose="020B0604020202020204" pitchFamily="34" charset="0"/>
              <a:buChar char="•"/>
            </a:pPr>
            <a:r>
              <a:rPr lang="zh-CN" altLang="en-US" sz="2400" dirty="0"/>
              <a:t>文件系统完善（实现</a:t>
            </a:r>
            <a:r>
              <a:rPr lang="en-US" altLang="zh-CN" sz="2400" dirty="0"/>
              <a:t>FAT32</a:t>
            </a:r>
            <a:r>
              <a:rPr lang="zh-CN" altLang="en-US" sz="2400" dirty="0"/>
              <a:t>文件系统 </a:t>
            </a:r>
            <a:r>
              <a:rPr lang="en-US" altLang="zh-CN" sz="2400" dirty="0"/>
              <a:t>+ VFS</a:t>
            </a:r>
            <a:r>
              <a:rPr lang="zh-CN" altLang="en-US" sz="2400" dirty="0"/>
              <a:t>）</a:t>
            </a:r>
          </a:p>
        </p:txBody>
      </p:sp>
      <p:sp>
        <p:nvSpPr>
          <p:cNvPr id="5" name="矩形 4">
            <a:extLst>
              <a:ext uri="{FF2B5EF4-FFF2-40B4-BE49-F238E27FC236}">
                <a16:creationId xmlns:a16="http://schemas.microsoft.com/office/drawing/2014/main" id="{E8D0C9FE-71ED-0FD1-C80E-12716F387DEF}"/>
              </a:ext>
            </a:extLst>
          </p:cNvPr>
          <p:cNvSpPr/>
          <p:nvPr/>
        </p:nvSpPr>
        <p:spPr>
          <a:xfrm>
            <a:off x="2037771" y="1272309"/>
            <a:ext cx="3505663" cy="545868"/>
          </a:xfrm>
          <a:prstGeom prst="rect">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dirty="0"/>
              <a:t>从</a:t>
            </a:r>
            <a:r>
              <a:rPr lang="en-US" altLang="zh-CN" sz="2400" dirty="0"/>
              <a:t>1</a:t>
            </a:r>
            <a:r>
              <a:rPr lang="zh-CN" altLang="en-US" sz="2400" dirty="0"/>
              <a:t>到</a:t>
            </a:r>
            <a:r>
              <a:rPr lang="en-US" altLang="zh-CN" sz="2400" dirty="0"/>
              <a:t>10</a:t>
            </a:r>
            <a:r>
              <a:rPr lang="zh-CN" altLang="en-US" sz="2400" dirty="0"/>
              <a:t>的改进建议</a:t>
            </a:r>
          </a:p>
        </p:txBody>
      </p:sp>
      <p:sp>
        <p:nvSpPr>
          <p:cNvPr id="6" name="矩形 5">
            <a:extLst>
              <a:ext uri="{FF2B5EF4-FFF2-40B4-BE49-F238E27FC236}">
                <a16:creationId xmlns:a16="http://schemas.microsoft.com/office/drawing/2014/main" id="{82FC6485-5131-FB5D-9789-0409284B883A}"/>
              </a:ext>
            </a:extLst>
          </p:cNvPr>
          <p:cNvSpPr/>
          <p:nvPr/>
        </p:nvSpPr>
        <p:spPr>
          <a:xfrm>
            <a:off x="8160343" y="1272309"/>
            <a:ext cx="3245197" cy="545868"/>
          </a:xfrm>
          <a:prstGeom prst="rect">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dirty="0"/>
              <a:t>从</a:t>
            </a:r>
            <a:r>
              <a:rPr lang="en-US" altLang="zh-CN" sz="2400" dirty="0"/>
              <a:t>10</a:t>
            </a:r>
            <a:r>
              <a:rPr lang="zh-CN" altLang="en-US" sz="2400" dirty="0"/>
              <a:t>到</a:t>
            </a:r>
            <a:r>
              <a:rPr lang="en-US" altLang="zh-CN" sz="2400" dirty="0"/>
              <a:t>100</a:t>
            </a:r>
            <a:r>
              <a:rPr lang="zh-CN" altLang="en-US" sz="2400" dirty="0"/>
              <a:t>的改进</a:t>
            </a:r>
            <a:r>
              <a:rPr lang="en-US" altLang="zh-CN" sz="2400" dirty="0"/>
              <a:t>?</a:t>
            </a:r>
            <a:endParaRPr lang="zh-CN" altLang="en-US" sz="2400" dirty="0"/>
          </a:p>
        </p:txBody>
      </p:sp>
      <p:sp>
        <p:nvSpPr>
          <p:cNvPr id="7" name="矩形: 圆角 6">
            <a:extLst>
              <a:ext uri="{FF2B5EF4-FFF2-40B4-BE49-F238E27FC236}">
                <a16:creationId xmlns:a16="http://schemas.microsoft.com/office/drawing/2014/main" id="{5F3EF1E8-6917-9C26-67D8-F818ADE8F85C}"/>
              </a:ext>
            </a:extLst>
          </p:cNvPr>
          <p:cNvSpPr/>
          <p:nvPr/>
        </p:nvSpPr>
        <p:spPr>
          <a:xfrm>
            <a:off x="7789986" y="1970116"/>
            <a:ext cx="4063964" cy="458862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50000"/>
              </a:lnSpc>
            </a:pPr>
            <a:r>
              <a:rPr lang="zh-CN" altLang="en-US" sz="2400" dirty="0"/>
              <a:t>这是国赛一等奖队伍需要考虑的问题，如果你想了解，请明年报名国赛并学习往届一等奖作品。</a:t>
            </a:r>
            <a:endParaRPr lang="en-US" altLang="zh-CN" sz="2400" dirty="0"/>
          </a:p>
          <a:p>
            <a:pPr>
              <a:lnSpc>
                <a:spcPct val="150000"/>
              </a:lnSpc>
            </a:pPr>
            <a:r>
              <a:rPr lang="zh-CN" altLang="en-US" sz="2400" b="1" dirty="0"/>
              <a:t>更强大、更实用、更先进的内核等待你的实现！</a:t>
            </a:r>
          </a:p>
        </p:txBody>
      </p:sp>
    </p:spTree>
    <p:extLst>
      <p:ext uri="{BB962C8B-B14F-4D97-AF65-F5344CB8AC3E}">
        <p14:creationId xmlns:p14="http://schemas.microsoft.com/office/powerpoint/2010/main" val="4247890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6" grpId="0" animBg="1"/>
      <p:bldP spid="7"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697139-C4AD-FB39-6F17-8DF268B035A7}"/>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8BF6B16C-7B84-8F35-34DA-093A1D2FD354}"/>
              </a:ext>
            </a:extLst>
          </p:cNvPr>
          <p:cNvSpPr>
            <a:spLocks noGrp="1"/>
          </p:cNvSpPr>
          <p:nvPr>
            <p:ph type="ctrTitle"/>
          </p:nvPr>
        </p:nvSpPr>
        <p:spPr>
          <a:xfrm>
            <a:off x="1097280" y="164325"/>
            <a:ext cx="9997440" cy="1729047"/>
          </a:xfrm>
        </p:spPr>
        <p:txBody>
          <a:bodyPr>
            <a:normAutofit fontScale="90000"/>
          </a:bodyPr>
          <a:lstStyle/>
          <a:p>
            <a:r>
              <a:rPr lang="zh-CN" altLang="en-US" b="1" dirty="0">
                <a:latin typeface="+mn-ea"/>
                <a:ea typeface="+mn-ea"/>
              </a:rPr>
              <a:t>华东区域赛报名今日截止</a:t>
            </a:r>
            <a:br>
              <a:rPr lang="en-US" altLang="zh-CN" b="1" dirty="0">
                <a:latin typeface="+mn-ea"/>
                <a:ea typeface="+mn-ea"/>
              </a:rPr>
            </a:br>
            <a:r>
              <a:rPr lang="zh-CN" altLang="en-US" b="1" dirty="0">
                <a:latin typeface="+mn-ea"/>
                <a:ea typeface="+mn-ea"/>
              </a:rPr>
              <a:t>欢迎各位老师同学踊跃报名参加</a:t>
            </a:r>
          </a:p>
        </p:txBody>
      </p:sp>
      <p:pic>
        <p:nvPicPr>
          <p:cNvPr id="17" name="图片 16">
            <a:extLst>
              <a:ext uri="{FF2B5EF4-FFF2-40B4-BE49-F238E27FC236}">
                <a16:creationId xmlns:a16="http://schemas.microsoft.com/office/drawing/2014/main" id="{2C77FA57-435E-578A-677A-C01B77044F6A}"/>
              </a:ext>
            </a:extLst>
          </p:cNvPr>
          <p:cNvPicPr>
            <a:picLocks noChangeAspect="1"/>
          </p:cNvPicPr>
          <p:nvPr/>
        </p:nvPicPr>
        <p:blipFill>
          <a:blip r:embed="rId3">
            <a:extLst>
              <a:ext uri="{28A0092B-C50C-407E-A947-70E740481C1C}">
                <a14:useLocalDpi xmlns:a14="http://schemas.microsoft.com/office/drawing/2010/main" val="0"/>
              </a:ext>
            </a:extLst>
          </a:blip>
          <a:srcRect t="14012" b="24750"/>
          <a:stretch/>
        </p:blipFill>
        <p:spPr>
          <a:xfrm>
            <a:off x="7049448" y="1960775"/>
            <a:ext cx="3783439" cy="4114181"/>
          </a:xfrm>
          <a:prstGeom prst="rect">
            <a:avLst/>
          </a:prstGeom>
        </p:spPr>
      </p:pic>
      <p:pic>
        <p:nvPicPr>
          <p:cNvPr id="19" name="图片 18">
            <a:extLst>
              <a:ext uri="{FF2B5EF4-FFF2-40B4-BE49-F238E27FC236}">
                <a16:creationId xmlns:a16="http://schemas.microsoft.com/office/drawing/2014/main" id="{8E229E08-183F-2CA4-0C8B-1BEA6D8B327D}"/>
              </a:ext>
            </a:extLst>
          </p:cNvPr>
          <p:cNvPicPr>
            <a:picLocks noChangeAspect="1"/>
          </p:cNvPicPr>
          <p:nvPr/>
        </p:nvPicPr>
        <p:blipFill>
          <a:blip r:embed="rId4">
            <a:extLst>
              <a:ext uri="{28A0092B-C50C-407E-A947-70E740481C1C}">
                <a14:useLocalDpi xmlns:a14="http://schemas.microsoft.com/office/drawing/2010/main" val="0"/>
              </a:ext>
            </a:extLst>
          </a:blip>
          <a:srcRect t="13379" b="24590"/>
          <a:stretch/>
        </p:blipFill>
        <p:spPr>
          <a:xfrm>
            <a:off x="1359113" y="1966866"/>
            <a:ext cx="3735058" cy="4114181"/>
          </a:xfrm>
          <a:prstGeom prst="rect">
            <a:avLst/>
          </a:prstGeom>
        </p:spPr>
      </p:pic>
      <p:sp>
        <p:nvSpPr>
          <p:cNvPr id="20" name="文本框 19">
            <a:extLst>
              <a:ext uri="{FF2B5EF4-FFF2-40B4-BE49-F238E27FC236}">
                <a16:creationId xmlns:a16="http://schemas.microsoft.com/office/drawing/2014/main" id="{EE51E28A-F2FE-1C90-B5EA-EAE6350F7F6F}"/>
              </a:ext>
            </a:extLst>
          </p:cNvPr>
          <p:cNvSpPr txBox="1"/>
          <p:nvPr/>
        </p:nvSpPr>
        <p:spPr>
          <a:xfrm>
            <a:off x="1717962" y="6215853"/>
            <a:ext cx="2784764" cy="461665"/>
          </a:xfrm>
          <a:prstGeom prst="rect">
            <a:avLst/>
          </a:prstGeom>
          <a:noFill/>
        </p:spPr>
        <p:txBody>
          <a:bodyPr wrap="square" rtlCol="0">
            <a:spAutoFit/>
          </a:bodyPr>
          <a:lstStyle/>
          <a:p>
            <a:r>
              <a:rPr lang="zh-CN" altLang="en-US" sz="2400" b="1" dirty="0"/>
              <a:t>华东区域赛</a:t>
            </a:r>
            <a:r>
              <a:rPr lang="en-US" altLang="zh-CN" sz="2400" b="1" dirty="0"/>
              <a:t>-</a:t>
            </a:r>
            <a:r>
              <a:rPr lang="zh-CN" altLang="en-US" sz="2400" b="1" dirty="0"/>
              <a:t>交流群</a:t>
            </a:r>
          </a:p>
        </p:txBody>
      </p:sp>
      <p:sp>
        <p:nvSpPr>
          <p:cNvPr id="21" name="文本框 20">
            <a:extLst>
              <a:ext uri="{FF2B5EF4-FFF2-40B4-BE49-F238E27FC236}">
                <a16:creationId xmlns:a16="http://schemas.microsoft.com/office/drawing/2014/main" id="{3B17BBB1-6595-5B4F-1DCE-38A6DA89AF86}"/>
              </a:ext>
            </a:extLst>
          </p:cNvPr>
          <p:cNvSpPr txBox="1"/>
          <p:nvPr/>
        </p:nvSpPr>
        <p:spPr>
          <a:xfrm>
            <a:off x="7548785" y="6203671"/>
            <a:ext cx="2784764" cy="461665"/>
          </a:xfrm>
          <a:prstGeom prst="rect">
            <a:avLst/>
          </a:prstGeom>
          <a:noFill/>
        </p:spPr>
        <p:txBody>
          <a:bodyPr wrap="square" rtlCol="0">
            <a:spAutoFit/>
          </a:bodyPr>
          <a:lstStyle/>
          <a:p>
            <a:r>
              <a:rPr lang="zh-CN" altLang="en-US" sz="2400" b="1" dirty="0"/>
              <a:t>华东区域赛</a:t>
            </a:r>
            <a:r>
              <a:rPr lang="en-US" altLang="zh-CN" sz="2400" b="1" dirty="0"/>
              <a:t>-</a:t>
            </a:r>
            <a:r>
              <a:rPr lang="zh-CN" altLang="en-US" sz="2400" b="1" dirty="0"/>
              <a:t>队长群</a:t>
            </a:r>
          </a:p>
        </p:txBody>
      </p:sp>
    </p:spTree>
    <p:extLst>
      <p:ext uri="{BB962C8B-B14F-4D97-AF65-F5344CB8AC3E}">
        <p14:creationId xmlns:p14="http://schemas.microsoft.com/office/powerpoint/2010/main" val="37850831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B7B1EF-7C64-A66B-D5EF-353F85A36674}"/>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51CCD66B-F14B-42A5-3737-A4B6F1A5B3C9}"/>
              </a:ext>
            </a:extLst>
          </p:cNvPr>
          <p:cNvSpPr>
            <a:spLocks noGrp="1"/>
          </p:cNvSpPr>
          <p:nvPr>
            <p:ph type="ctrTitle"/>
          </p:nvPr>
        </p:nvSpPr>
        <p:spPr>
          <a:xfrm>
            <a:off x="143934" y="16933"/>
            <a:ext cx="6680199" cy="795867"/>
          </a:xfrm>
        </p:spPr>
        <p:txBody>
          <a:bodyPr>
            <a:noAutofit/>
          </a:bodyPr>
          <a:lstStyle/>
          <a:p>
            <a:pPr algn="l">
              <a:lnSpc>
                <a:spcPct val="150000"/>
              </a:lnSpc>
            </a:pPr>
            <a:r>
              <a:rPr lang="zh-CN" altLang="en-US" sz="4000" dirty="0">
                <a:latin typeface="黑体" panose="02010609060101010101" pitchFamily="49" charset="-122"/>
                <a:ea typeface="黑体" panose="02010609060101010101" pitchFamily="49" charset="-122"/>
              </a:rPr>
              <a:t>二、</a:t>
            </a:r>
            <a:r>
              <a:rPr lang="en-US" altLang="zh-CN" sz="4000" dirty="0">
                <a:latin typeface="黑体" panose="02010609060101010101" pitchFamily="49" charset="-122"/>
                <a:ea typeface="黑体" panose="02010609060101010101" pitchFamily="49" charset="-122"/>
              </a:rPr>
              <a:t>xv6</a:t>
            </a:r>
            <a:r>
              <a:rPr lang="zh-CN" altLang="en-US" sz="4000" dirty="0">
                <a:latin typeface="黑体" panose="02010609060101010101" pitchFamily="49" charset="-122"/>
                <a:ea typeface="黑体" panose="02010609060101010101" pitchFamily="49" charset="-122"/>
              </a:rPr>
              <a:t>内核实现路径概览</a:t>
            </a:r>
          </a:p>
        </p:txBody>
      </p:sp>
      <p:sp>
        <p:nvSpPr>
          <p:cNvPr id="4" name="文本框 3">
            <a:extLst>
              <a:ext uri="{FF2B5EF4-FFF2-40B4-BE49-F238E27FC236}">
                <a16:creationId xmlns:a16="http://schemas.microsoft.com/office/drawing/2014/main" id="{DEE5F49A-06DE-02B6-C7ED-498B4693FE95}"/>
              </a:ext>
            </a:extLst>
          </p:cNvPr>
          <p:cNvSpPr txBox="1"/>
          <p:nvPr/>
        </p:nvSpPr>
        <p:spPr>
          <a:xfrm>
            <a:off x="252243" y="1005060"/>
            <a:ext cx="9558866" cy="5576014"/>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altLang="zh-CN" sz="2400" dirty="0">
                <a:latin typeface="+mn-ea"/>
              </a:rPr>
              <a:t>step-0: </a:t>
            </a:r>
            <a:r>
              <a:rPr lang="zh-CN" altLang="en-US" sz="2400" b="1" dirty="0">
                <a:latin typeface="+mn-ea"/>
              </a:rPr>
              <a:t>准备运行环境</a:t>
            </a:r>
            <a:r>
              <a:rPr lang="zh-CN" altLang="en-US" sz="2400" dirty="0">
                <a:latin typeface="+mn-ea"/>
              </a:rPr>
              <a:t>，可以正确编译运行</a:t>
            </a:r>
            <a:r>
              <a:rPr lang="en-US" altLang="zh-CN" sz="2400" dirty="0">
                <a:latin typeface="+mn-ea"/>
              </a:rPr>
              <a:t>xv6</a:t>
            </a:r>
            <a:r>
              <a:rPr lang="zh-CN" altLang="en-US" sz="2400" dirty="0">
                <a:latin typeface="+mn-ea"/>
              </a:rPr>
              <a:t>即可</a:t>
            </a:r>
            <a:endParaRPr lang="en-US" altLang="zh-CN" sz="2400" dirty="0">
              <a:latin typeface="+mn-ea"/>
            </a:endParaRPr>
          </a:p>
          <a:p>
            <a:pPr marL="342900" indent="-342900">
              <a:lnSpc>
                <a:spcPct val="150000"/>
              </a:lnSpc>
              <a:buFont typeface="Arial" panose="020B0604020202020204" pitchFamily="34" charset="0"/>
              <a:buChar char="•"/>
            </a:pPr>
            <a:r>
              <a:rPr lang="en-US" altLang="zh-CN" sz="2400" dirty="0">
                <a:latin typeface="+mn-ea"/>
              </a:rPr>
              <a:t>step-1: </a:t>
            </a:r>
            <a:r>
              <a:rPr lang="zh-CN" altLang="en-US" sz="2400" b="1" dirty="0">
                <a:latin typeface="+mn-ea"/>
              </a:rPr>
              <a:t>机器启动</a:t>
            </a:r>
            <a:r>
              <a:rPr lang="zh-CN" altLang="en-US" sz="2400" dirty="0">
                <a:latin typeface="+mn-ea"/>
              </a:rPr>
              <a:t>（进入</a:t>
            </a:r>
            <a:r>
              <a:rPr lang="en-US" altLang="zh-CN" sz="2400" dirty="0">
                <a:latin typeface="+mn-ea"/>
              </a:rPr>
              <a:t>main</a:t>
            </a:r>
            <a:r>
              <a:rPr lang="zh-CN" altLang="en-US" sz="2400" dirty="0">
                <a:latin typeface="+mn-ea"/>
              </a:rPr>
              <a:t>函数 </a:t>
            </a:r>
            <a:r>
              <a:rPr lang="en-US" altLang="zh-CN" sz="2400" dirty="0">
                <a:latin typeface="+mn-ea"/>
              </a:rPr>
              <a:t>+ </a:t>
            </a:r>
            <a:r>
              <a:rPr lang="zh-CN" altLang="en-US" sz="2400" dirty="0">
                <a:latin typeface="+mn-ea"/>
              </a:rPr>
              <a:t>第一次输出字符串）</a:t>
            </a:r>
            <a:endParaRPr lang="en-US" altLang="zh-CN" sz="2400" dirty="0">
              <a:latin typeface="+mn-ea"/>
            </a:endParaRPr>
          </a:p>
          <a:p>
            <a:pPr marL="342900" indent="-342900">
              <a:lnSpc>
                <a:spcPct val="150000"/>
              </a:lnSpc>
              <a:buFont typeface="Arial" panose="020B0604020202020204" pitchFamily="34" charset="0"/>
              <a:buChar char="•"/>
            </a:pPr>
            <a:r>
              <a:rPr lang="en-US" altLang="zh-CN" sz="2400" dirty="0">
                <a:latin typeface="+mn-ea"/>
              </a:rPr>
              <a:t>step-2: </a:t>
            </a:r>
            <a:r>
              <a:rPr lang="zh-CN" altLang="en-US" sz="2400" b="1" dirty="0">
                <a:latin typeface="+mn-ea"/>
              </a:rPr>
              <a:t>内存管理初步</a:t>
            </a:r>
            <a:r>
              <a:rPr lang="zh-CN" altLang="en-US" sz="2400" dirty="0">
                <a:latin typeface="+mn-ea"/>
              </a:rPr>
              <a:t>（物理内存管理 </a:t>
            </a:r>
            <a:r>
              <a:rPr lang="en-US" altLang="zh-CN" sz="2400" dirty="0">
                <a:latin typeface="+mn-ea"/>
              </a:rPr>
              <a:t>+ </a:t>
            </a:r>
            <a:r>
              <a:rPr lang="zh-CN" altLang="en-US" sz="2400" dirty="0">
                <a:latin typeface="+mn-ea"/>
              </a:rPr>
              <a:t>内核态虚拟内存管理）</a:t>
            </a:r>
            <a:endParaRPr lang="en-US" altLang="zh-CN" sz="2400" dirty="0">
              <a:latin typeface="+mn-ea"/>
            </a:endParaRPr>
          </a:p>
          <a:p>
            <a:pPr marL="342900" indent="-342900">
              <a:lnSpc>
                <a:spcPct val="150000"/>
              </a:lnSpc>
              <a:buFont typeface="Arial" panose="020B0604020202020204" pitchFamily="34" charset="0"/>
              <a:buChar char="•"/>
            </a:pPr>
            <a:r>
              <a:rPr lang="en-US" altLang="zh-CN" sz="2400" dirty="0">
                <a:latin typeface="+mn-ea"/>
              </a:rPr>
              <a:t>step-3: </a:t>
            </a:r>
            <a:r>
              <a:rPr lang="zh-CN" altLang="en-US" sz="2400" b="1" dirty="0">
                <a:latin typeface="+mn-ea"/>
              </a:rPr>
              <a:t>中断异常处理初步</a:t>
            </a:r>
            <a:r>
              <a:rPr lang="zh-CN" altLang="en-US" sz="2400" dirty="0">
                <a:latin typeface="+mn-ea"/>
              </a:rPr>
              <a:t>（</a:t>
            </a:r>
            <a:r>
              <a:rPr lang="en-US" altLang="zh-CN" sz="2400" dirty="0">
                <a:latin typeface="+mn-ea"/>
              </a:rPr>
              <a:t>RISC-V</a:t>
            </a:r>
            <a:r>
              <a:rPr lang="zh-CN" altLang="en-US" sz="2400" dirty="0">
                <a:latin typeface="+mn-ea"/>
              </a:rPr>
              <a:t>的</a:t>
            </a:r>
            <a:r>
              <a:rPr lang="en-US" altLang="zh-CN" sz="2400" dirty="0">
                <a:latin typeface="+mn-ea"/>
              </a:rPr>
              <a:t>trap</a:t>
            </a:r>
            <a:r>
              <a:rPr lang="zh-CN" altLang="en-US" sz="2400" dirty="0">
                <a:latin typeface="+mn-ea"/>
              </a:rPr>
              <a:t>机制，关注</a:t>
            </a:r>
            <a:r>
              <a:rPr lang="en-US" altLang="zh-CN" sz="2400" dirty="0">
                <a:latin typeface="+mn-ea"/>
              </a:rPr>
              <a:t>kernel trap</a:t>
            </a:r>
            <a:r>
              <a:rPr lang="zh-CN" altLang="en-US" sz="2400" dirty="0">
                <a:latin typeface="+mn-ea"/>
              </a:rPr>
              <a:t>）</a:t>
            </a:r>
          </a:p>
          <a:p>
            <a:pPr marL="342900" indent="-342900">
              <a:lnSpc>
                <a:spcPct val="150000"/>
              </a:lnSpc>
              <a:buFont typeface="Arial" panose="020B0604020202020204" pitchFamily="34" charset="0"/>
              <a:buChar char="•"/>
            </a:pPr>
            <a:r>
              <a:rPr lang="en-US" altLang="zh-CN" sz="2400" dirty="0">
                <a:latin typeface="+mn-ea"/>
              </a:rPr>
              <a:t>step-4: </a:t>
            </a:r>
            <a:r>
              <a:rPr lang="zh-CN" altLang="en-US" sz="2400" b="1" dirty="0">
                <a:latin typeface="+mn-ea"/>
              </a:rPr>
              <a:t>第一个用户进程的诞生</a:t>
            </a:r>
            <a:r>
              <a:rPr lang="zh-CN" altLang="en-US" sz="2400" dirty="0">
                <a:latin typeface="+mn-ea"/>
              </a:rPr>
              <a:t>（</a:t>
            </a:r>
            <a:r>
              <a:rPr lang="en-US" altLang="zh-CN" sz="2400" dirty="0">
                <a:latin typeface="+mn-ea"/>
              </a:rPr>
              <a:t>context</a:t>
            </a:r>
            <a:r>
              <a:rPr lang="zh-CN" altLang="en-US" sz="2400" dirty="0">
                <a:latin typeface="+mn-ea"/>
              </a:rPr>
              <a:t> </a:t>
            </a:r>
            <a:r>
              <a:rPr lang="en-US" altLang="zh-CN" sz="2400" dirty="0">
                <a:latin typeface="+mn-ea"/>
              </a:rPr>
              <a:t>+ trapframe</a:t>
            </a:r>
            <a:r>
              <a:rPr lang="zh-CN" altLang="en-US" sz="2400" dirty="0">
                <a:latin typeface="+mn-ea"/>
              </a:rPr>
              <a:t> </a:t>
            </a:r>
            <a:r>
              <a:rPr lang="en-US" altLang="zh-CN" sz="2400" dirty="0">
                <a:latin typeface="+mn-ea"/>
              </a:rPr>
              <a:t>+</a:t>
            </a:r>
            <a:r>
              <a:rPr lang="zh-CN" altLang="en-US" sz="2400" dirty="0">
                <a:latin typeface="+mn-ea"/>
              </a:rPr>
              <a:t> </a:t>
            </a:r>
            <a:r>
              <a:rPr lang="en-US" altLang="zh-CN" sz="2400" dirty="0">
                <a:latin typeface="+mn-ea"/>
              </a:rPr>
              <a:t>user trap</a:t>
            </a:r>
            <a:r>
              <a:rPr lang="zh-CN" altLang="en-US" sz="2400" dirty="0">
                <a:latin typeface="+mn-ea"/>
              </a:rPr>
              <a:t>）</a:t>
            </a:r>
          </a:p>
          <a:p>
            <a:pPr marL="342900" indent="-342900">
              <a:lnSpc>
                <a:spcPct val="150000"/>
              </a:lnSpc>
              <a:buFont typeface="Arial" panose="020B0604020202020204" pitchFamily="34" charset="0"/>
              <a:buChar char="•"/>
            </a:pPr>
            <a:r>
              <a:rPr lang="en-US" altLang="zh-CN" sz="2400" dirty="0">
                <a:latin typeface="+mn-ea"/>
              </a:rPr>
              <a:t>step-5: </a:t>
            </a:r>
            <a:r>
              <a:rPr lang="zh-CN" altLang="en-US" sz="2400" b="1" dirty="0">
                <a:latin typeface="+mn-ea"/>
              </a:rPr>
              <a:t>用户态虚拟内存管理 </a:t>
            </a:r>
            <a:r>
              <a:rPr lang="en-US" altLang="zh-CN" sz="2400" b="1" dirty="0">
                <a:latin typeface="+mn-ea"/>
              </a:rPr>
              <a:t>+ </a:t>
            </a:r>
            <a:r>
              <a:rPr lang="zh-CN" altLang="en-US" sz="2400" b="1" dirty="0">
                <a:latin typeface="+mn-ea"/>
              </a:rPr>
              <a:t>系统调用流程建立</a:t>
            </a:r>
          </a:p>
          <a:p>
            <a:pPr marL="342900" indent="-342900">
              <a:lnSpc>
                <a:spcPct val="150000"/>
              </a:lnSpc>
              <a:buFont typeface="Arial" panose="020B0604020202020204" pitchFamily="34" charset="0"/>
              <a:buChar char="•"/>
            </a:pPr>
            <a:r>
              <a:rPr lang="en-US" altLang="zh-CN" sz="2400" dirty="0">
                <a:latin typeface="+mn-ea"/>
              </a:rPr>
              <a:t>step-6: </a:t>
            </a:r>
            <a:r>
              <a:rPr lang="zh-CN" altLang="en-US" sz="2400" b="1" dirty="0">
                <a:latin typeface="+mn-ea"/>
              </a:rPr>
              <a:t>从单进程到多进程</a:t>
            </a:r>
            <a:r>
              <a:rPr lang="zh-CN" altLang="en-US" sz="2400" dirty="0">
                <a:latin typeface="+mn-ea"/>
              </a:rPr>
              <a:t>（进程生命周期 </a:t>
            </a:r>
            <a:r>
              <a:rPr lang="en-US" altLang="zh-CN" sz="2400" dirty="0">
                <a:latin typeface="+mn-ea"/>
              </a:rPr>
              <a:t>+ </a:t>
            </a:r>
            <a:r>
              <a:rPr lang="zh-CN" altLang="en-US" sz="2400" dirty="0">
                <a:latin typeface="+mn-ea"/>
              </a:rPr>
              <a:t>多进程调度）</a:t>
            </a:r>
          </a:p>
          <a:p>
            <a:pPr marL="342900" indent="-342900">
              <a:lnSpc>
                <a:spcPct val="150000"/>
              </a:lnSpc>
              <a:buFont typeface="Arial" panose="020B0604020202020204" pitchFamily="34" charset="0"/>
              <a:buChar char="•"/>
            </a:pPr>
            <a:r>
              <a:rPr lang="en-US" altLang="zh-CN" sz="2400" dirty="0">
                <a:latin typeface="+mn-ea"/>
              </a:rPr>
              <a:t>step-7: </a:t>
            </a:r>
            <a:r>
              <a:rPr lang="zh-CN" altLang="en-US" sz="2400" b="1" dirty="0">
                <a:latin typeface="+mn-ea"/>
              </a:rPr>
              <a:t>文件系统之底层设备</a:t>
            </a:r>
            <a:r>
              <a:rPr lang="zh-CN" altLang="en-US" sz="2400" dirty="0">
                <a:latin typeface="+mn-ea"/>
              </a:rPr>
              <a:t>（磁盘布局 </a:t>
            </a:r>
            <a:r>
              <a:rPr lang="en-US" altLang="zh-CN" sz="2400" dirty="0">
                <a:latin typeface="+mn-ea"/>
              </a:rPr>
              <a:t>+ </a:t>
            </a:r>
            <a:r>
              <a:rPr lang="zh-CN" altLang="en-US" sz="2400" dirty="0">
                <a:latin typeface="+mn-ea"/>
              </a:rPr>
              <a:t>磁盘驱动 </a:t>
            </a:r>
            <a:r>
              <a:rPr lang="en-US" altLang="zh-CN" sz="2400" dirty="0">
                <a:latin typeface="+mn-ea"/>
              </a:rPr>
              <a:t>+ buffer</a:t>
            </a:r>
            <a:r>
              <a:rPr lang="zh-CN" altLang="en-US" sz="2400" dirty="0">
                <a:latin typeface="+mn-ea"/>
              </a:rPr>
              <a:t>管理）</a:t>
            </a:r>
          </a:p>
          <a:p>
            <a:pPr marL="342900" indent="-342900">
              <a:lnSpc>
                <a:spcPct val="150000"/>
              </a:lnSpc>
              <a:buFont typeface="Arial" panose="020B0604020202020204" pitchFamily="34" charset="0"/>
              <a:buChar char="•"/>
            </a:pPr>
            <a:r>
              <a:rPr lang="en-US" altLang="zh-CN" sz="2400" dirty="0">
                <a:latin typeface="+mn-ea"/>
              </a:rPr>
              <a:t>step-8: </a:t>
            </a:r>
            <a:r>
              <a:rPr lang="zh-CN" altLang="en-US" sz="2400" b="1" dirty="0">
                <a:latin typeface="+mn-ea"/>
              </a:rPr>
              <a:t>文件系统之中层抽象</a:t>
            </a:r>
            <a:r>
              <a:rPr lang="zh-CN" altLang="en-US" sz="2400" dirty="0">
                <a:latin typeface="+mn-ea"/>
              </a:rPr>
              <a:t>（</a:t>
            </a:r>
            <a:r>
              <a:rPr lang="en-US" altLang="zh-CN" sz="2400" dirty="0">
                <a:latin typeface="+mn-ea"/>
              </a:rPr>
              <a:t>inode + directory + path</a:t>
            </a:r>
            <a:r>
              <a:rPr lang="zh-CN" altLang="en-US" sz="2400" dirty="0">
                <a:latin typeface="+mn-ea"/>
              </a:rPr>
              <a:t>）</a:t>
            </a:r>
          </a:p>
          <a:p>
            <a:pPr marL="342900" indent="-342900">
              <a:lnSpc>
                <a:spcPct val="150000"/>
              </a:lnSpc>
              <a:buFont typeface="Arial" panose="020B0604020202020204" pitchFamily="34" charset="0"/>
              <a:buChar char="•"/>
            </a:pPr>
            <a:r>
              <a:rPr lang="en-US" altLang="zh-CN" sz="2400" dirty="0">
                <a:latin typeface="+mn-ea"/>
              </a:rPr>
              <a:t>Step-9: </a:t>
            </a:r>
            <a:r>
              <a:rPr lang="zh-CN" altLang="en-US" sz="2400" b="1" dirty="0">
                <a:latin typeface="+mn-ea"/>
              </a:rPr>
              <a:t>文件系统之上层接口</a:t>
            </a:r>
            <a:r>
              <a:rPr lang="zh-CN" altLang="en-US" sz="2400" dirty="0">
                <a:latin typeface="+mn-ea"/>
              </a:rPr>
              <a:t>（</a:t>
            </a:r>
            <a:r>
              <a:rPr lang="en-US" altLang="zh-CN" sz="2400" dirty="0">
                <a:latin typeface="+mn-ea"/>
              </a:rPr>
              <a:t>file + fs_syscall + </a:t>
            </a:r>
            <a:r>
              <a:rPr lang="zh-CN" altLang="en-US" sz="2400" dirty="0">
                <a:latin typeface="+mn-ea"/>
              </a:rPr>
              <a:t>与进程的融合）</a:t>
            </a:r>
          </a:p>
        </p:txBody>
      </p:sp>
      <p:sp>
        <p:nvSpPr>
          <p:cNvPr id="5" name="文本框 4">
            <a:extLst>
              <a:ext uri="{FF2B5EF4-FFF2-40B4-BE49-F238E27FC236}">
                <a16:creationId xmlns:a16="http://schemas.microsoft.com/office/drawing/2014/main" id="{FFD53129-5571-518C-39B4-BC82CB288FBC}"/>
              </a:ext>
            </a:extLst>
          </p:cNvPr>
          <p:cNvSpPr txBox="1"/>
          <p:nvPr/>
        </p:nvSpPr>
        <p:spPr>
          <a:xfrm>
            <a:off x="9872132" y="140604"/>
            <a:ext cx="2319868" cy="1569660"/>
          </a:xfrm>
          <a:prstGeom prst="rect">
            <a:avLst/>
          </a:prstGeom>
          <a:noFill/>
        </p:spPr>
        <p:txBody>
          <a:bodyPr wrap="square" rtlCol="0">
            <a:spAutoFit/>
          </a:bodyPr>
          <a:lstStyle/>
          <a:p>
            <a:r>
              <a:rPr lang="zh-CN" altLang="en-US" sz="2400" b="1" dirty="0"/>
              <a:t>代码仓库链接</a:t>
            </a:r>
            <a:r>
              <a:rPr lang="zh-CN" altLang="en-US" sz="2400" dirty="0"/>
              <a:t>：</a:t>
            </a:r>
            <a:r>
              <a:rPr lang="en-US" altLang="zh-CN" sz="2400" dirty="0"/>
              <a:t>https://gitee.com/HaoDong-Xia/ecnu-oslab</a:t>
            </a:r>
            <a:endParaRPr lang="zh-CN" altLang="en-US" sz="2400" dirty="0"/>
          </a:p>
        </p:txBody>
      </p:sp>
      <p:sp>
        <p:nvSpPr>
          <p:cNvPr id="6" name="文本框 5">
            <a:extLst>
              <a:ext uri="{FF2B5EF4-FFF2-40B4-BE49-F238E27FC236}">
                <a16:creationId xmlns:a16="http://schemas.microsoft.com/office/drawing/2014/main" id="{3EF55CEE-5CBF-8798-71B4-83DAE7C3E9E2}"/>
              </a:ext>
            </a:extLst>
          </p:cNvPr>
          <p:cNvSpPr txBox="1"/>
          <p:nvPr/>
        </p:nvSpPr>
        <p:spPr>
          <a:xfrm>
            <a:off x="9872132" y="1818057"/>
            <a:ext cx="2319867" cy="1144031"/>
          </a:xfrm>
          <a:prstGeom prst="rect">
            <a:avLst/>
          </a:prstGeom>
          <a:noFill/>
        </p:spPr>
        <p:txBody>
          <a:bodyPr wrap="square" rtlCol="0">
            <a:spAutoFit/>
          </a:bodyPr>
          <a:lstStyle/>
          <a:p>
            <a:pPr>
              <a:lnSpc>
                <a:spcPct val="150000"/>
              </a:lnSpc>
            </a:pPr>
            <a:r>
              <a:rPr lang="zh-CN" altLang="en-US" sz="2400" dirty="0"/>
              <a:t>计划分三次讲完每次讲三个步骤</a:t>
            </a:r>
          </a:p>
        </p:txBody>
      </p:sp>
    </p:spTree>
    <p:extLst>
      <p:ext uri="{BB962C8B-B14F-4D97-AF65-F5344CB8AC3E}">
        <p14:creationId xmlns:p14="http://schemas.microsoft.com/office/powerpoint/2010/main" val="8391829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309EA0-76B6-B7E2-80C2-05D0DD6E2430}"/>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B3DE2EB5-EBD8-8641-9665-90ABC537E977}"/>
              </a:ext>
            </a:extLst>
          </p:cNvPr>
          <p:cNvSpPr>
            <a:spLocks noGrp="1"/>
          </p:cNvSpPr>
          <p:nvPr>
            <p:ph type="ctrTitle"/>
          </p:nvPr>
        </p:nvSpPr>
        <p:spPr>
          <a:xfrm>
            <a:off x="143934" y="16933"/>
            <a:ext cx="9076266" cy="795867"/>
          </a:xfrm>
        </p:spPr>
        <p:txBody>
          <a:bodyPr>
            <a:noAutofit/>
          </a:bodyPr>
          <a:lstStyle/>
          <a:p>
            <a:pPr algn="l">
              <a:lnSpc>
                <a:spcPct val="150000"/>
              </a:lnSpc>
            </a:pPr>
            <a:r>
              <a:rPr lang="zh-CN" altLang="en-US" sz="4000" dirty="0">
                <a:latin typeface="黑体" panose="02010609060101010101" pitchFamily="49" charset="-122"/>
                <a:ea typeface="黑体" panose="02010609060101010101" pitchFamily="49" charset="-122"/>
              </a:rPr>
              <a:t>三、内核实现</a:t>
            </a:r>
            <a:r>
              <a:rPr lang="en-US" altLang="zh-CN" sz="4000" dirty="0">
                <a:latin typeface="黑体" panose="02010609060101010101" pitchFamily="49" charset="-122"/>
                <a:ea typeface="黑体" panose="02010609060101010101" pitchFamily="49" charset="-122"/>
              </a:rPr>
              <a:t>-1:</a:t>
            </a:r>
            <a:r>
              <a:rPr lang="zh-CN" altLang="en-US" sz="4000" dirty="0">
                <a:latin typeface="黑体" panose="02010609060101010101" pitchFamily="49" charset="-122"/>
                <a:ea typeface="黑体" panose="02010609060101010101" pitchFamily="49" charset="-122"/>
              </a:rPr>
              <a:t>机器启动</a:t>
            </a:r>
          </a:p>
        </p:txBody>
      </p:sp>
      <p:sp>
        <p:nvSpPr>
          <p:cNvPr id="7" name="文本框 6">
            <a:extLst>
              <a:ext uri="{FF2B5EF4-FFF2-40B4-BE49-F238E27FC236}">
                <a16:creationId xmlns:a16="http://schemas.microsoft.com/office/drawing/2014/main" id="{9B33CE82-62F9-063E-B239-A980C45E621B}"/>
              </a:ext>
            </a:extLst>
          </p:cNvPr>
          <p:cNvSpPr txBox="1"/>
          <p:nvPr/>
        </p:nvSpPr>
        <p:spPr>
          <a:xfrm>
            <a:off x="143934" y="1077036"/>
            <a:ext cx="11980333" cy="461665"/>
          </a:xfrm>
          <a:prstGeom prst="rect">
            <a:avLst/>
          </a:prstGeom>
          <a:noFill/>
        </p:spPr>
        <p:txBody>
          <a:bodyPr wrap="square" rtlCol="0">
            <a:spAutoFit/>
          </a:bodyPr>
          <a:lstStyle/>
          <a:p>
            <a:r>
              <a:rPr lang="zh-CN" altLang="en-US" sz="2400" dirty="0"/>
              <a:t>主要涉及的</a:t>
            </a:r>
            <a:r>
              <a:rPr lang="en-US" altLang="zh-CN" sz="2400" dirty="0"/>
              <a:t>xv6</a:t>
            </a:r>
            <a:r>
              <a:rPr lang="zh-CN" altLang="en-US" sz="2400" dirty="0"/>
              <a:t>源文件：</a:t>
            </a:r>
            <a:r>
              <a:rPr lang="en-US" altLang="zh-CN" sz="2400" dirty="0" err="1"/>
              <a:t>kernel.ld</a:t>
            </a:r>
            <a:r>
              <a:rPr lang="zh-CN" altLang="en-US" sz="2400" dirty="0"/>
              <a:t>、</a:t>
            </a:r>
            <a:r>
              <a:rPr lang="en-US" altLang="zh-CN" sz="2400" dirty="0" err="1"/>
              <a:t>entry.S</a:t>
            </a:r>
            <a:r>
              <a:rPr lang="zh-CN" altLang="en-US" sz="2400" dirty="0"/>
              <a:t>、</a:t>
            </a:r>
            <a:r>
              <a:rPr lang="en-US" altLang="zh-CN" sz="2400" dirty="0" err="1"/>
              <a:t>start.c</a:t>
            </a:r>
            <a:r>
              <a:rPr lang="zh-CN" altLang="en-US" sz="2400" dirty="0"/>
              <a:t>、</a:t>
            </a:r>
            <a:r>
              <a:rPr lang="en-US" altLang="zh-CN" sz="2400" dirty="0" err="1"/>
              <a:t>main.c</a:t>
            </a:r>
            <a:r>
              <a:rPr lang="zh-CN" altLang="en-US" sz="2400" dirty="0"/>
              <a:t>、</a:t>
            </a:r>
            <a:r>
              <a:rPr lang="en-US" altLang="zh-CN" sz="2400" dirty="0" err="1"/>
              <a:t>uart.c</a:t>
            </a:r>
            <a:r>
              <a:rPr lang="zh-CN" altLang="en-US" sz="2400" dirty="0"/>
              <a:t>、</a:t>
            </a:r>
            <a:r>
              <a:rPr lang="en-US" altLang="zh-CN" sz="2400" dirty="0" err="1"/>
              <a:t>printf.c</a:t>
            </a:r>
            <a:r>
              <a:rPr lang="zh-CN" altLang="en-US" sz="2400" dirty="0"/>
              <a:t>、</a:t>
            </a:r>
            <a:r>
              <a:rPr lang="en-US" altLang="zh-CN" sz="2400" dirty="0"/>
              <a:t> </a:t>
            </a:r>
            <a:r>
              <a:rPr lang="en-US" altLang="zh-CN" sz="2400" dirty="0" err="1"/>
              <a:t>spinlock.c</a:t>
            </a:r>
            <a:endParaRPr lang="zh-CN" altLang="en-US" sz="2400" dirty="0"/>
          </a:p>
        </p:txBody>
      </p:sp>
      <p:sp>
        <p:nvSpPr>
          <p:cNvPr id="9" name="矩形 8">
            <a:extLst>
              <a:ext uri="{FF2B5EF4-FFF2-40B4-BE49-F238E27FC236}">
                <a16:creationId xmlns:a16="http://schemas.microsoft.com/office/drawing/2014/main" id="{E5C8C629-BEA2-9A6D-8874-3E9649951FBC}"/>
              </a:ext>
            </a:extLst>
          </p:cNvPr>
          <p:cNvSpPr/>
          <p:nvPr/>
        </p:nvSpPr>
        <p:spPr>
          <a:xfrm>
            <a:off x="245531" y="2226965"/>
            <a:ext cx="5689601" cy="545868"/>
          </a:xfrm>
          <a:prstGeom prst="rect">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dirty="0"/>
              <a:t>问题</a:t>
            </a:r>
            <a:r>
              <a:rPr lang="en-US" altLang="zh-CN" sz="2400" dirty="0"/>
              <a:t>1</a:t>
            </a:r>
            <a:r>
              <a:rPr lang="zh-CN" altLang="en-US" sz="2400" dirty="0"/>
              <a:t>：怎么一步步进入</a:t>
            </a:r>
            <a:r>
              <a:rPr lang="en-US" altLang="zh-CN" sz="2400" dirty="0"/>
              <a:t>main</a:t>
            </a:r>
            <a:r>
              <a:rPr lang="zh-CN" altLang="en-US" sz="2400" dirty="0"/>
              <a:t>函数？</a:t>
            </a:r>
          </a:p>
        </p:txBody>
      </p:sp>
      <p:sp>
        <p:nvSpPr>
          <p:cNvPr id="10" name="矩形 9">
            <a:extLst>
              <a:ext uri="{FF2B5EF4-FFF2-40B4-BE49-F238E27FC236}">
                <a16:creationId xmlns:a16="http://schemas.microsoft.com/office/drawing/2014/main" id="{FFD01C12-A6D7-35F3-4B78-74652A4B73C0}"/>
              </a:ext>
            </a:extLst>
          </p:cNvPr>
          <p:cNvSpPr/>
          <p:nvPr/>
        </p:nvSpPr>
        <p:spPr>
          <a:xfrm>
            <a:off x="245532" y="3225800"/>
            <a:ext cx="5689601" cy="2800697"/>
          </a:xfrm>
          <a:prstGeom prst="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altLang="zh-CN" sz="2000" dirty="0"/>
              <a:t>QEMU</a:t>
            </a:r>
            <a:r>
              <a:rPr lang="zh-CN" altLang="en-US" sz="2000" dirty="0"/>
              <a:t>的约定</a:t>
            </a:r>
            <a:endParaRPr lang="en-US" altLang="zh-CN" sz="2000" dirty="0"/>
          </a:p>
          <a:p>
            <a:pPr algn="ctr">
              <a:lnSpc>
                <a:spcPct val="150000"/>
              </a:lnSpc>
            </a:pPr>
            <a:r>
              <a:rPr lang="en-US" altLang="zh-CN" sz="2000" dirty="0" err="1"/>
              <a:t>kernel.ld</a:t>
            </a:r>
            <a:r>
              <a:rPr lang="en-US" altLang="zh-CN" sz="2000" dirty="0"/>
              <a:t> </a:t>
            </a:r>
            <a:r>
              <a:rPr lang="zh-CN" altLang="en-US" sz="2000" dirty="0"/>
              <a:t>在编译链接时做的事：</a:t>
            </a:r>
            <a:endParaRPr lang="en-US" altLang="zh-CN" sz="2000" dirty="0"/>
          </a:p>
          <a:p>
            <a:pPr algn="ctr">
              <a:lnSpc>
                <a:spcPct val="150000"/>
              </a:lnSpc>
            </a:pPr>
            <a:r>
              <a:rPr lang="zh-CN" altLang="en-US" sz="2000" dirty="0"/>
              <a:t>内核启动地址</a:t>
            </a:r>
            <a:r>
              <a:rPr lang="en-US" altLang="zh-CN" sz="2000" dirty="0"/>
              <a:t>0x80000000</a:t>
            </a:r>
          </a:p>
          <a:p>
            <a:pPr algn="ctr">
              <a:lnSpc>
                <a:spcPct val="150000"/>
              </a:lnSpc>
            </a:pPr>
            <a:r>
              <a:rPr lang="zh-CN" altLang="en-US" sz="2000" dirty="0"/>
              <a:t>当内核执行时，</a:t>
            </a:r>
            <a:r>
              <a:rPr lang="en-US" altLang="zh-CN" sz="2000" dirty="0"/>
              <a:t>PC</a:t>
            </a:r>
            <a:r>
              <a:rPr lang="zh-CN" altLang="en-US" sz="2000" dirty="0"/>
              <a:t>指针来到了</a:t>
            </a:r>
            <a:r>
              <a:rPr lang="en-US" altLang="zh-CN" sz="2000" dirty="0"/>
              <a:t>_entry</a:t>
            </a:r>
            <a:endParaRPr lang="zh-CN" altLang="en-US" sz="2000" dirty="0"/>
          </a:p>
        </p:txBody>
      </p:sp>
      <p:sp>
        <p:nvSpPr>
          <p:cNvPr id="11" name="矩形 10">
            <a:extLst>
              <a:ext uri="{FF2B5EF4-FFF2-40B4-BE49-F238E27FC236}">
                <a16:creationId xmlns:a16="http://schemas.microsoft.com/office/drawing/2014/main" id="{E06713A4-8D67-8A53-351D-376EAB462E71}"/>
              </a:ext>
            </a:extLst>
          </p:cNvPr>
          <p:cNvSpPr/>
          <p:nvPr/>
        </p:nvSpPr>
        <p:spPr>
          <a:xfrm>
            <a:off x="6739465" y="2226965"/>
            <a:ext cx="1930402" cy="545868"/>
          </a:xfrm>
          <a:prstGeom prst="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err="1"/>
              <a:t>entry.S</a:t>
            </a:r>
            <a:r>
              <a:rPr lang="en-US" altLang="zh-CN" dirty="0"/>
              <a:t> (M-mode)</a:t>
            </a:r>
            <a:endParaRPr lang="zh-CN" altLang="en-US" dirty="0"/>
          </a:p>
        </p:txBody>
      </p:sp>
      <p:sp>
        <p:nvSpPr>
          <p:cNvPr id="12" name="矩形 11">
            <a:extLst>
              <a:ext uri="{FF2B5EF4-FFF2-40B4-BE49-F238E27FC236}">
                <a16:creationId xmlns:a16="http://schemas.microsoft.com/office/drawing/2014/main" id="{D37BAAA0-6F9A-7F00-C227-B21AEAD5F467}"/>
              </a:ext>
            </a:extLst>
          </p:cNvPr>
          <p:cNvSpPr/>
          <p:nvPr/>
        </p:nvSpPr>
        <p:spPr>
          <a:xfrm>
            <a:off x="6739464" y="3700629"/>
            <a:ext cx="1930403" cy="5458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err="1"/>
              <a:t>start.c</a:t>
            </a:r>
            <a:r>
              <a:rPr lang="en-US" altLang="zh-CN" dirty="0"/>
              <a:t> (M-mode)</a:t>
            </a:r>
            <a:endParaRPr lang="zh-CN" altLang="en-US" dirty="0"/>
          </a:p>
        </p:txBody>
      </p:sp>
      <p:sp>
        <p:nvSpPr>
          <p:cNvPr id="13" name="矩形 12">
            <a:extLst>
              <a:ext uri="{FF2B5EF4-FFF2-40B4-BE49-F238E27FC236}">
                <a16:creationId xmlns:a16="http://schemas.microsoft.com/office/drawing/2014/main" id="{993BF4CF-FC4C-8A75-4AE2-520CA81FF129}"/>
              </a:ext>
            </a:extLst>
          </p:cNvPr>
          <p:cNvSpPr/>
          <p:nvPr/>
        </p:nvSpPr>
        <p:spPr>
          <a:xfrm>
            <a:off x="6739464" y="5413825"/>
            <a:ext cx="1930403" cy="545868"/>
          </a:xfrm>
          <a:prstGeom prst="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err="1"/>
              <a:t>main.c</a:t>
            </a:r>
            <a:r>
              <a:rPr lang="en-US" altLang="zh-CN" dirty="0"/>
              <a:t> (S-mode)</a:t>
            </a:r>
            <a:endParaRPr lang="zh-CN" altLang="en-US" dirty="0"/>
          </a:p>
        </p:txBody>
      </p:sp>
      <p:sp>
        <p:nvSpPr>
          <p:cNvPr id="14" name="箭头: 下 13">
            <a:extLst>
              <a:ext uri="{FF2B5EF4-FFF2-40B4-BE49-F238E27FC236}">
                <a16:creationId xmlns:a16="http://schemas.microsoft.com/office/drawing/2014/main" id="{EB5B3CFF-7A37-DF28-B590-2FE8C8835594}"/>
              </a:ext>
            </a:extLst>
          </p:cNvPr>
          <p:cNvSpPr/>
          <p:nvPr/>
        </p:nvSpPr>
        <p:spPr>
          <a:xfrm>
            <a:off x="7501465" y="2999396"/>
            <a:ext cx="406400" cy="545868"/>
          </a:xfrm>
          <a:prstGeom prst="downArrow">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 name="文本框 14">
            <a:extLst>
              <a:ext uri="{FF2B5EF4-FFF2-40B4-BE49-F238E27FC236}">
                <a16:creationId xmlns:a16="http://schemas.microsoft.com/office/drawing/2014/main" id="{A9A2CD2D-CE39-1808-B7EB-A6E721D94840}"/>
              </a:ext>
            </a:extLst>
          </p:cNvPr>
          <p:cNvSpPr txBox="1"/>
          <p:nvPr/>
        </p:nvSpPr>
        <p:spPr>
          <a:xfrm>
            <a:off x="6409265" y="3041134"/>
            <a:ext cx="1092200" cy="369332"/>
          </a:xfrm>
          <a:prstGeom prst="rect">
            <a:avLst/>
          </a:prstGeom>
          <a:noFill/>
        </p:spPr>
        <p:txBody>
          <a:bodyPr wrap="square" rtlCol="0">
            <a:spAutoFit/>
          </a:bodyPr>
          <a:lstStyle/>
          <a:p>
            <a:r>
              <a:rPr lang="en-US" altLang="zh-CN" dirty="0"/>
              <a:t>call start</a:t>
            </a:r>
            <a:endParaRPr lang="zh-CN" altLang="en-US" dirty="0"/>
          </a:p>
        </p:txBody>
      </p:sp>
      <p:sp>
        <p:nvSpPr>
          <p:cNvPr id="16" name="箭头: 下 15">
            <a:extLst>
              <a:ext uri="{FF2B5EF4-FFF2-40B4-BE49-F238E27FC236}">
                <a16:creationId xmlns:a16="http://schemas.microsoft.com/office/drawing/2014/main" id="{B6F60A63-433B-1046-EDB0-4D2B3DCA83CB}"/>
              </a:ext>
            </a:extLst>
          </p:cNvPr>
          <p:cNvSpPr/>
          <p:nvPr/>
        </p:nvSpPr>
        <p:spPr>
          <a:xfrm>
            <a:off x="7501465" y="4586788"/>
            <a:ext cx="406400" cy="545868"/>
          </a:xfrm>
          <a:prstGeom prst="downArrow">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 name="文本框 16">
            <a:extLst>
              <a:ext uri="{FF2B5EF4-FFF2-40B4-BE49-F238E27FC236}">
                <a16:creationId xmlns:a16="http://schemas.microsoft.com/office/drawing/2014/main" id="{9413712A-B7D4-4CB6-259F-1E40E305EC34}"/>
              </a:ext>
            </a:extLst>
          </p:cNvPr>
          <p:cNvSpPr txBox="1"/>
          <p:nvPr/>
        </p:nvSpPr>
        <p:spPr>
          <a:xfrm>
            <a:off x="6589182" y="4586788"/>
            <a:ext cx="732365" cy="369332"/>
          </a:xfrm>
          <a:prstGeom prst="rect">
            <a:avLst/>
          </a:prstGeom>
          <a:noFill/>
        </p:spPr>
        <p:txBody>
          <a:bodyPr wrap="square" rtlCol="0">
            <a:spAutoFit/>
          </a:bodyPr>
          <a:lstStyle/>
          <a:p>
            <a:r>
              <a:rPr lang="en-US" altLang="zh-CN" dirty="0" err="1"/>
              <a:t>mret</a:t>
            </a:r>
            <a:endParaRPr lang="zh-CN" altLang="en-US" dirty="0"/>
          </a:p>
        </p:txBody>
      </p:sp>
      <p:sp>
        <p:nvSpPr>
          <p:cNvPr id="18" name="文本框 17">
            <a:extLst>
              <a:ext uri="{FF2B5EF4-FFF2-40B4-BE49-F238E27FC236}">
                <a16:creationId xmlns:a16="http://schemas.microsoft.com/office/drawing/2014/main" id="{07BA8D0C-23D5-52DD-ED41-424BFEA44555}"/>
              </a:ext>
            </a:extLst>
          </p:cNvPr>
          <p:cNvSpPr txBox="1"/>
          <p:nvPr/>
        </p:nvSpPr>
        <p:spPr>
          <a:xfrm>
            <a:off x="8915400" y="2315233"/>
            <a:ext cx="2743199" cy="400110"/>
          </a:xfrm>
          <a:prstGeom prst="rect">
            <a:avLst/>
          </a:prstGeom>
          <a:noFill/>
        </p:spPr>
        <p:txBody>
          <a:bodyPr wrap="square" rtlCol="0">
            <a:spAutoFit/>
          </a:bodyPr>
          <a:lstStyle/>
          <a:p>
            <a:r>
              <a:rPr lang="zh-CN" altLang="en-US" sz="2000" dirty="0"/>
              <a:t>为各个</a:t>
            </a:r>
            <a:r>
              <a:rPr lang="en-US" altLang="zh-CN" sz="2000" dirty="0"/>
              <a:t>CPU</a:t>
            </a:r>
            <a:r>
              <a:rPr lang="zh-CN" altLang="en-US" sz="2000" dirty="0"/>
              <a:t>准备运行栈</a:t>
            </a:r>
          </a:p>
        </p:txBody>
      </p:sp>
      <p:sp>
        <p:nvSpPr>
          <p:cNvPr id="19" name="文本框 18">
            <a:extLst>
              <a:ext uri="{FF2B5EF4-FFF2-40B4-BE49-F238E27FC236}">
                <a16:creationId xmlns:a16="http://schemas.microsoft.com/office/drawing/2014/main" id="{04891F5B-510D-2328-109C-AB07E9F66AE0}"/>
              </a:ext>
            </a:extLst>
          </p:cNvPr>
          <p:cNvSpPr txBox="1"/>
          <p:nvPr/>
        </p:nvSpPr>
        <p:spPr>
          <a:xfrm>
            <a:off x="8915400" y="3773508"/>
            <a:ext cx="2810934" cy="400110"/>
          </a:xfrm>
          <a:prstGeom prst="rect">
            <a:avLst/>
          </a:prstGeom>
          <a:noFill/>
        </p:spPr>
        <p:txBody>
          <a:bodyPr wrap="square" rtlCol="0">
            <a:spAutoFit/>
          </a:bodyPr>
          <a:lstStyle/>
          <a:p>
            <a:r>
              <a:rPr lang="zh-CN" altLang="en-US" sz="2000" dirty="0"/>
              <a:t>关闭分页 </a:t>
            </a:r>
            <a:r>
              <a:rPr lang="en-US" altLang="zh-CN" sz="2000" dirty="0"/>
              <a:t>+ </a:t>
            </a:r>
            <a:r>
              <a:rPr lang="zh-CN" altLang="en-US" sz="2000" dirty="0"/>
              <a:t>暂存</a:t>
            </a:r>
            <a:r>
              <a:rPr lang="en-US" altLang="zh-CN" sz="2000" dirty="0" err="1"/>
              <a:t>hartid</a:t>
            </a:r>
            <a:endParaRPr lang="zh-CN" altLang="en-US" sz="2000" dirty="0"/>
          </a:p>
        </p:txBody>
      </p:sp>
      <p:sp>
        <p:nvSpPr>
          <p:cNvPr id="20" name="文本框 19">
            <a:extLst>
              <a:ext uri="{FF2B5EF4-FFF2-40B4-BE49-F238E27FC236}">
                <a16:creationId xmlns:a16="http://schemas.microsoft.com/office/drawing/2014/main" id="{9097E229-7255-B10C-6A0B-8D1AE08B9F33}"/>
              </a:ext>
            </a:extLst>
          </p:cNvPr>
          <p:cNvSpPr txBox="1"/>
          <p:nvPr/>
        </p:nvSpPr>
        <p:spPr>
          <a:xfrm>
            <a:off x="8915399" y="5486704"/>
            <a:ext cx="3132667" cy="400110"/>
          </a:xfrm>
          <a:prstGeom prst="rect">
            <a:avLst/>
          </a:prstGeom>
          <a:noFill/>
        </p:spPr>
        <p:txBody>
          <a:bodyPr wrap="square" rtlCol="0">
            <a:spAutoFit/>
          </a:bodyPr>
          <a:lstStyle/>
          <a:p>
            <a:r>
              <a:rPr lang="zh-CN" altLang="en-US" sz="2000" dirty="0"/>
              <a:t>系统初始化 </a:t>
            </a:r>
            <a:r>
              <a:rPr lang="en-US" altLang="zh-CN" sz="2000" dirty="0"/>
              <a:t>+ </a:t>
            </a:r>
            <a:r>
              <a:rPr lang="zh-CN" altLang="en-US" sz="2000" dirty="0"/>
              <a:t>你想做的事</a:t>
            </a:r>
          </a:p>
        </p:txBody>
      </p:sp>
    </p:spTree>
    <p:extLst>
      <p:ext uri="{BB962C8B-B14F-4D97-AF65-F5344CB8AC3E}">
        <p14:creationId xmlns:p14="http://schemas.microsoft.com/office/powerpoint/2010/main" val="1400775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500"/>
                                        <p:tgtEl>
                                          <p:spTgt spid="12"/>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fade">
                                      <p:cBhvr>
                                        <p:cTn id="31" dur="500"/>
                                        <p:tgtEl>
                                          <p:spTgt spid="14"/>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fade">
                                      <p:cBhvr>
                                        <p:cTn id="34" dur="500"/>
                                        <p:tgtEl>
                                          <p:spTgt spid="15"/>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500"/>
                                        <p:tgtEl>
                                          <p:spTgt spid="16"/>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fade">
                                      <p:cBhvr>
                                        <p:cTn id="40" dur="500"/>
                                        <p:tgtEl>
                                          <p:spTgt spid="17"/>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8"/>
                                        </p:tgtEl>
                                        <p:attrNameLst>
                                          <p:attrName>style.visibility</p:attrName>
                                        </p:attrNameLst>
                                      </p:cBhvr>
                                      <p:to>
                                        <p:strVal val="visible"/>
                                      </p:to>
                                    </p:set>
                                    <p:animEffect transition="in" filter="fade">
                                      <p:cBhvr>
                                        <p:cTn id="43" dur="500"/>
                                        <p:tgtEl>
                                          <p:spTgt spid="18"/>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9"/>
                                        </p:tgtEl>
                                        <p:attrNameLst>
                                          <p:attrName>style.visibility</p:attrName>
                                        </p:attrNameLst>
                                      </p:cBhvr>
                                      <p:to>
                                        <p:strVal val="visible"/>
                                      </p:to>
                                    </p:set>
                                    <p:animEffect transition="in" filter="fade">
                                      <p:cBhvr>
                                        <p:cTn id="46" dur="500"/>
                                        <p:tgtEl>
                                          <p:spTgt spid="19"/>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20"/>
                                        </p:tgtEl>
                                        <p:attrNameLst>
                                          <p:attrName>style.visibility</p:attrName>
                                        </p:attrNameLst>
                                      </p:cBhvr>
                                      <p:to>
                                        <p:strVal val="visible"/>
                                      </p:to>
                                    </p:set>
                                    <p:animEffect transition="in" filter="fade">
                                      <p:cBhvr>
                                        <p:cTn id="49"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animBg="1"/>
      <p:bldP spid="10" grpId="0" animBg="1"/>
      <p:bldP spid="11" grpId="0" animBg="1"/>
      <p:bldP spid="12" grpId="0" animBg="1"/>
      <p:bldP spid="13" grpId="0" animBg="1"/>
      <p:bldP spid="14" grpId="0" animBg="1"/>
      <p:bldP spid="15" grpId="0"/>
      <p:bldP spid="16" grpId="0" animBg="1"/>
      <p:bldP spid="17" grpId="0"/>
      <p:bldP spid="18" grpId="0"/>
      <p:bldP spid="19" grpId="0"/>
      <p:bldP spid="2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F41BCA-AFC2-1704-B402-E64FD1B241F5}"/>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0873A442-432F-6C37-6B3B-BF87696FAC18}"/>
              </a:ext>
            </a:extLst>
          </p:cNvPr>
          <p:cNvSpPr>
            <a:spLocks noGrp="1"/>
          </p:cNvSpPr>
          <p:nvPr>
            <p:ph type="ctrTitle"/>
          </p:nvPr>
        </p:nvSpPr>
        <p:spPr>
          <a:xfrm>
            <a:off x="143934" y="16933"/>
            <a:ext cx="9076266" cy="795867"/>
          </a:xfrm>
        </p:spPr>
        <p:txBody>
          <a:bodyPr>
            <a:noAutofit/>
          </a:bodyPr>
          <a:lstStyle/>
          <a:p>
            <a:pPr algn="l">
              <a:lnSpc>
                <a:spcPct val="150000"/>
              </a:lnSpc>
            </a:pPr>
            <a:r>
              <a:rPr lang="zh-CN" altLang="en-US" sz="4000" dirty="0">
                <a:latin typeface="黑体" panose="02010609060101010101" pitchFamily="49" charset="-122"/>
                <a:ea typeface="黑体" panose="02010609060101010101" pitchFamily="49" charset="-122"/>
              </a:rPr>
              <a:t>三、内核实现</a:t>
            </a:r>
            <a:r>
              <a:rPr lang="en-US" altLang="zh-CN" sz="4000" dirty="0">
                <a:latin typeface="黑体" panose="02010609060101010101" pitchFamily="49" charset="-122"/>
                <a:ea typeface="黑体" panose="02010609060101010101" pitchFamily="49" charset="-122"/>
              </a:rPr>
              <a:t>-1:</a:t>
            </a:r>
            <a:r>
              <a:rPr lang="zh-CN" altLang="en-US" sz="4000" dirty="0">
                <a:latin typeface="黑体" panose="02010609060101010101" pitchFamily="49" charset="-122"/>
                <a:ea typeface="黑体" panose="02010609060101010101" pitchFamily="49" charset="-122"/>
              </a:rPr>
              <a:t>机器启动</a:t>
            </a:r>
          </a:p>
        </p:txBody>
      </p:sp>
      <p:sp>
        <p:nvSpPr>
          <p:cNvPr id="9" name="矩形 8">
            <a:extLst>
              <a:ext uri="{FF2B5EF4-FFF2-40B4-BE49-F238E27FC236}">
                <a16:creationId xmlns:a16="http://schemas.microsoft.com/office/drawing/2014/main" id="{7000C694-125C-E8B8-AB15-F38A0069E822}"/>
              </a:ext>
            </a:extLst>
          </p:cNvPr>
          <p:cNvSpPr/>
          <p:nvPr/>
        </p:nvSpPr>
        <p:spPr>
          <a:xfrm>
            <a:off x="143934" y="1291082"/>
            <a:ext cx="6087536" cy="545868"/>
          </a:xfrm>
          <a:prstGeom prst="rect">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dirty="0"/>
              <a:t>问题</a:t>
            </a:r>
            <a:r>
              <a:rPr lang="en-US" altLang="zh-CN" sz="2400" dirty="0"/>
              <a:t>2</a:t>
            </a:r>
            <a:r>
              <a:rPr lang="zh-CN" altLang="en-US" sz="2400" dirty="0"/>
              <a:t>：怎么知道执行到</a:t>
            </a:r>
            <a:r>
              <a:rPr lang="en-US" altLang="zh-CN" sz="2400" dirty="0"/>
              <a:t>main</a:t>
            </a:r>
            <a:r>
              <a:rPr lang="zh-CN" altLang="en-US" sz="2400" dirty="0"/>
              <a:t>函数了？</a:t>
            </a:r>
          </a:p>
        </p:txBody>
      </p:sp>
      <p:sp>
        <p:nvSpPr>
          <p:cNvPr id="10" name="矩形 9">
            <a:extLst>
              <a:ext uri="{FF2B5EF4-FFF2-40B4-BE49-F238E27FC236}">
                <a16:creationId xmlns:a16="http://schemas.microsoft.com/office/drawing/2014/main" id="{E7F8DD3D-F36D-1531-D066-FE6EBF1D8309}"/>
              </a:ext>
            </a:extLst>
          </p:cNvPr>
          <p:cNvSpPr/>
          <p:nvPr/>
        </p:nvSpPr>
        <p:spPr>
          <a:xfrm>
            <a:off x="146057" y="2075546"/>
            <a:ext cx="6085413" cy="1307215"/>
          </a:xfrm>
          <a:prstGeom prst="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42900" indent="-342900">
              <a:lnSpc>
                <a:spcPct val="150000"/>
              </a:lnSpc>
              <a:buFont typeface="Arial" panose="020B0604020202020204" pitchFamily="34" charset="0"/>
              <a:buChar char="•"/>
            </a:pPr>
            <a:r>
              <a:rPr lang="zh-CN" altLang="en-US" sz="2000" dirty="0"/>
              <a:t>方法一：</a:t>
            </a:r>
            <a:r>
              <a:rPr lang="en-US" altLang="zh-CN" sz="2000" dirty="0"/>
              <a:t>GDB</a:t>
            </a:r>
            <a:r>
              <a:rPr lang="zh-CN" altLang="en-US" sz="2000" dirty="0"/>
              <a:t>调试追踪</a:t>
            </a:r>
            <a:endParaRPr lang="en-US" altLang="zh-CN" sz="2000" dirty="0"/>
          </a:p>
          <a:p>
            <a:pPr marL="342900" indent="-342900">
              <a:lnSpc>
                <a:spcPct val="150000"/>
              </a:lnSpc>
              <a:buFont typeface="Arial" panose="020B0604020202020204" pitchFamily="34" charset="0"/>
              <a:buChar char="•"/>
            </a:pPr>
            <a:r>
              <a:rPr lang="zh-CN" altLang="en-US" sz="2000" dirty="0"/>
              <a:t>方法二：输出一些东西到控制台 </a:t>
            </a:r>
            <a:r>
              <a:rPr lang="en-US" altLang="zh-CN" sz="2000" dirty="0"/>
              <a:t>(</a:t>
            </a:r>
            <a:r>
              <a:rPr lang="en-US" altLang="zh-CN" sz="2000" dirty="0" err="1"/>
              <a:t>printf</a:t>
            </a:r>
            <a:r>
              <a:rPr lang="en-US" altLang="zh-CN" sz="2000" dirty="0"/>
              <a:t>)</a:t>
            </a:r>
            <a:endParaRPr lang="zh-CN" altLang="en-US" sz="2000" dirty="0"/>
          </a:p>
        </p:txBody>
      </p:sp>
      <p:sp>
        <p:nvSpPr>
          <p:cNvPr id="3" name="文本框 2">
            <a:extLst>
              <a:ext uri="{FF2B5EF4-FFF2-40B4-BE49-F238E27FC236}">
                <a16:creationId xmlns:a16="http://schemas.microsoft.com/office/drawing/2014/main" id="{010F8A16-6FF9-F506-7A01-24819072886C}"/>
              </a:ext>
            </a:extLst>
          </p:cNvPr>
          <p:cNvSpPr txBox="1"/>
          <p:nvPr/>
        </p:nvSpPr>
        <p:spPr>
          <a:xfrm>
            <a:off x="143934" y="3733569"/>
            <a:ext cx="6474876" cy="461665"/>
          </a:xfrm>
          <a:prstGeom prst="rect">
            <a:avLst/>
          </a:prstGeom>
          <a:noFill/>
        </p:spPr>
        <p:txBody>
          <a:bodyPr wrap="square" rtlCol="0">
            <a:spAutoFit/>
          </a:bodyPr>
          <a:lstStyle/>
          <a:p>
            <a:r>
              <a:rPr lang="en-US" altLang="zh-CN" sz="2400" b="1" dirty="0"/>
              <a:t>Q: </a:t>
            </a:r>
            <a:r>
              <a:rPr lang="en-US" altLang="zh-CN" sz="2400" b="1" dirty="0" err="1"/>
              <a:t>printf</a:t>
            </a:r>
            <a:r>
              <a:rPr lang="zh-CN" altLang="en-US" sz="2400" b="1" dirty="0"/>
              <a:t>是最底层的函数吗</a:t>
            </a:r>
            <a:r>
              <a:rPr lang="en-US" altLang="zh-CN" sz="2400" b="1" dirty="0"/>
              <a:t>? </a:t>
            </a:r>
            <a:r>
              <a:rPr lang="zh-CN" altLang="en-US" sz="2400" b="1" dirty="0"/>
              <a:t>它的底层是什么</a:t>
            </a:r>
            <a:r>
              <a:rPr lang="en-US" altLang="zh-CN" sz="2400" b="1" dirty="0"/>
              <a:t>?</a:t>
            </a:r>
            <a:endParaRPr lang="zh-CN" altLang="en-US" sz="2400" b="1" dirty="0"/>
          </a:p>
        </p:txBody>
      </p:sp>
      <p:sp>
        <p:nvSpPr>
          <p:cNvPr id="4" name="文本框 3">
            <a:extLst>
              <a:ext uri="{FF2B5EF4-FFF2-40B4-BE49-F238E27FC236}">
                <a16:creationId xmlns:a16="http://schemas.microsoft.com/office/drawing/2014/main" id="{4CC10558-4A56-0757-F1E3-A1A69B5FF1E5}"/>
              </a:ext>
            </a:extLst>
          </p:cNvPr>
          <p:cNvSpPr txBox="1"/>
          <p:nvPr/>
        </p:nvSpPr>
        <p:spPr>
          <a:xfrm>
            <a:off x="143934" y="4195234"/>
            <a:ext cx="6654798" cy="2353786"/>
          </a:xfrm>
          <a:prstGeom prst="rect">
            <a:avLst/>
          </a:prstGeom>
          <a:noFill/>
        </p:spPr>
        <p:txBody>
          <a:bodyPr wrap="square" rtlCol="0">
            <a:spAutoFit/>
          </a:bodyPr>
          <a:lstStyle/>
          <a:p>
            <a:pPr>
              <a:lnSpc>
                <a:spcPct val="150000"/>
              </a:lnSpc>
            </a:pPr>
            <a:r>
              <a:rPr lang="en-US" altLang="zh-CN" sz="2000" dirty="0"/>
              <a:t>A: </a:t>
            </a:r>
            <a:r>
              <a:rPr lang="zh-CN" altLang="en-US" sz="2000" dirty="0"/>
              <a:t>在</a:t>
            </a:r>
            <a:r>
              <a:rPr lang="en-US" altLang="zh-CN" sz="2000" dirty="0"/>
              <a:t>QEMU</a:t>
            </a:r>
            <a:r>
              <a:rPr lang="zh-CN" altLang="en-US" sz="2000" dirty="0"/>
              <a:t>的世界里，最底层的东西通常只有两种可能性：</a:t>
            </a:r>
            <a:endParaRPr lang="en-US" altLang="zh-CN" sz="2000" dirty="0"/>
          </a:p>
          <a:p>
            <a:pPr marL="342900" indent="-342900">
              <a:lnSpc>
                <a:spcPct val="150000"/>
              </a:lnSpc>
              <a:buAutoNum type="arabicPeriod"/>
            </a:pPr>
            <a:r>
              <a:rPr lang="en-US" altLang="zh-CN" sz="2000" dirty="0"/>
              <a:t>C</a:t>
            </a:r>
            <a:r>
              <a:rPr lang="zh-CN" altLang="en-US" sz="2000" dirty="0"/>
              <a:t>语言自带的语法特性：如类型声明、结构体、函数等</a:t>
            </a:r>
            <a:endParaRPr lang="en-US" altLang="zh-CN" sz="2000" dirty="0"/>
          </a:p>
          <a:p>
            <a:pPr marL="342900" indent="-342900">
              <a:lnSpc>
                <a:spcPct val="150000"/>
              </a:lnSpc>
              <a:buAutoNum type="arabicPeriod"/>
            </a:pPr>
            <a:r>
              <a:rPr lang="zh-CN" altLang="en-US" sz="2000" dirty="0"/>
              <a:t>操作</a:t>
            </a:r>
            <a:r>
              <a:rPr lang="en-US" altLang="zh-CN" sz="2000" dirty="0"/>
              <a:t>CPU</a:t>
            </a:r>
            <a:r>
              <a:rPr lang="zh-CN" altLang="en-US" sz="2000" dirty="0"/>
              <a:t>里的寄存器或内存映射的寄存器</a:t>
            </a:r>
            <a:endParaRPr lang="en-US" altLang="zh-CN" sz="2000" dirty="0"/>
          </a:p>
          <a:p>
            <a:pPr>
              <a:lnSpc>
                <a:spcPct val="150000"/>
              </a:lnSpc>
            </a:pPr>
            <a:r>
              <a:rPr lang="en-US" altLang="zh-CN" sz="2000" dirty="0" err="1"/>
              <a:t>printf.c</a:t>
            </a:r>
            <a:r>
              <a:rPr lang="en-US" altLang="zh-CN" sz="2000" dirty="0"/>
              <a:t> </a:t>
            </a:r>
            <a:r>
              <a:rPr lang="zh-CN" altLang="en-US" sz="2000" dirty="0"/>
              <a:t>的底层是 </a:t>
            </a:r>
            <a:r>
              <a:rPr lang="en-US" altLang="zh-CN" sz="2000" dirty="0" err="1"/>
              <a:t>uart.c</a:t>
            </a:r>
            <a:r>
              <a:rPr lang="zh-CN" altLang="en-US" sz="2000" dirty="0"/>
              <a:t>，通过内存映射的寄存器实现串口输入输出</a:t>
            </a:r>
          </a:p>
        </p:txBody>
      </p:sp>
      <p:sp>
        <p:nvSpPr>
          <p:cNvPr id="5" name="矩形 4">
            <a:extLst>
              <a:ext uri="{FF2B5EF4-FFF2-40B4-BE49-F238E27FC236}">
                <a16:creationId xmlns:a16="http://schemas.microsoft.com/office/drawing/2014/main" id="{EC79F35A-15B3-75E0-05A9-B8BF538D994C}"/>
              </a:ext>
            </a:extLst>
          </p:cNvPr>
          <p:cNvSpPr/>
          <p:nvPr/>
        </p:nvSpPr>
        <p:spPr>
          <a:xfrm>
            <a:off x="6957477" y="1291082"/>
            <a:ext cx="5088466" cy="545868"/>
          </a:xfrm>
          <a:prstGeom prst="rect">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dirty="0"/>
              <a:t>问题</a:t>
            </a:r>
            <a:r>
              <a:rPr lang="en-US" altLang="zh-CN" sz="2400" dirty="0"/>
              <a:t>3</a:t>
            </a:r>
            <a:r>
              <a:rPr lang="zh-CN" altLang="en-US" sz="2400" dirty="0"/>
              <a:t>：</a:t>
            </a:r>
            <a:r>
              <a:rPr lang="en-US" altLang="zh-CN" sz="2400" dirty="0" err="1"/>
              <a:t>printf</a:t>
            </a:r>
            <a:r>
              <a:rPr lang="en-US" altLang="zh-CN" sz="2400" dirty="0"/>
              <a:t> </a:t>
            </a:r>
            <a:r>
              <a:rPr lang="zh-CN" altLang="en-US" sz="2400" dirty="0"/>
              <a:t>带来并行错误？</a:t>
            </a:r>
          </a:p>
        </p:txBody>
      </p:sp>
      <p:sp>
        <p:nvSpPr>
          <p:cNvPr id="6" name="矩形 5">
            <a:extLst>
              <a:ext uri="{FF2B5EF4-FFF2-40B4-BE49-F238E27FC236}">
                <a16:creationId xmlns:a16="http://schemas.microsoft.com/office/drawing/2014/main" id="{D5EB5394-FF84-77B7-8563-6F5CC4042725}"/>
              </a:ext>
            </a:extLst>
          </p:cNvPr>
          <p:cNvSpPr/>
          <p:nvPr/>
        </p:nvSpPr>
        <p:spPr>
          <a:xfrm>
            <a:off x="6957476" y="2071397"/>
            <a:ext cx="5088465" cy="2047721"/>
          </a:xfrm>
          <a:prstGeom prst="rect">
            <a:avLst/>
          </a:prstGeom>
          <a:solidFill>
            <a:schemeClr val="accent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sz="2000" dirty="0"/>
              <a:t>串口的本质是一种共享的公共资源</a:t>
            </a:r>
            <a:endParaRPr lang="en-US" altLang="zh-CN" sz="2000" dirty="0"/>
          </a:p>
          <a:p>
            <a:pPr algn="ctr">
              <a:lnSpc>
                <a:spcPct val="150000"/>
              </a:lnSpc>
            </a:pPr>
            <a:r>
              <a:rPr lang="zh-CN" altLang="en-US" sz="2000" dirty="0"/>
              <a:t>可能存在多个</a:t>
            </a:r>
            <a:r>
              <a:rPr lang="en-US" altLang="zh-CN" sz="2000" dirty="0"/>
              <a:t>CPU</a:t>
            </a:r>
            <a:r>
              <a:rPr lang="zh-CN" altLang="en-US" sz="2000" dirty="0"/>
              <a:t>竞争的情况</a:t>
            </a:r>
            <a:endParaRPr lang="en-US" altLang="zh-CN" sz="2000" dirty="0"/>
          </a:p>
          <a:p>
            <a:pPr algn="ctr">
              <a:lnSpc>
                <a:spcPct val="150000"/>
              </a:lnSpc>
            </a:pPr>
            <a:r>
              <a:rPr lang="zh-CN" altLang="en-US" sz="2000" dirty="0"/>
              <a:t>为 </a:t>
            </a:r>
            <a:r>
              <a:rPr lang="en-US" altLang="zh-CN" sz="2000" dirty="0" err="1"/>
              <a:t>printf</a:t>
            </a:r>
            <a:r>
              <a:rPr lang="zh-CN" altLang="en-US" sz="2000" dirty="0"/>
              <a:t> 配备自旋锁来控制并发</a:t>
            </a:r>
            <a:endParaRPr lang="en-US" altLang="zh-CN" sz="2000" dirty="0"/>
          </a:p>
        </p:txBody>
      </p:sp>
      <p:sp>
        <p:nvSpPr>
          <p:cNvPr id="8" name="文本框 7">
            <a:extLst>
              <a:ext uri="{FF2B5EF4-FFF2-40B4-BE49-F238E27FC236}">
                <a16:creationId xmlns:a16="http://schemas.microsoft.com/office/drawing/2014/main" id="{3E1B3E22-C97D-B051-C5C2-D8AB1EB8674B}"/>
              </a:ext>
            </a:extLst>
          </p:cNvPr>
          <p:cNvSpPr txBox="1"/>
          <p:nvPr/>
        </p:nvSpPr>
        <p:spPr>
          <a:xfrm>
            <a:off x="7183966" y="4353565"/>
            <a:ext cx="4072468" cy="461665"/>
          </a:xfrm>
          <a:prstGeom prst="rect">
            <a:avLst/>
          </a:prstGeom>
          <a:noFill/>
        </p:spPr>
        <p:txBody>
          <a:bodyPr wrap="square" rtlCol="0">
            <a:spAutoFit/>
          </a:bodyPr>
          <a:lstStyle/>
          <a:p>
            <a:r>
              <a:rPr lang="en-US" altLang="zh-CN" sz="2400" b="1" dirty="0"/>
              <a:t>Q: </a:t>
            </a:r>
            <a:r>
              <a:rPr lang="zh-CN" altLang="en-US" sz="2400" b="1" dirty="0"/>
              <a:t>自旋锁的本质是什么</a:t>
            </a:r>
            <a:r>
              <a:rPr lang="en-US" altLang="zh-CN" sz="2400" b="1" dirty="0"/>
              <a:t>?</a:t>
            </a:r>
            <a:endParaRPr lang="zh-CN" altLang="en-US" sz="2400" b="1" dirty="0"/>
          </a:p>
        </p:txBody>
      </p:sp>
      <p:sp>
        <p:nvSpPr>
          <p:cNvPr id="21" name="文本框 20">
            <a:extLst>
              <a:ext uri="{FF2B5EF4-FFF2-40B4-BE49-F238E27FC236}">
                <a16:creationId xmlns:a16="http://schemas.microsoft.com/office/drawing/2014/main" id="{5BE5FA40-A3EF-3347-D4E4-7C693200232A}"/>
              </a:ext>
            </a:extLst>
          </p:cNvPr>
          <p:cNvSpPr txBox="1"/>
          <p:nvPr/>
        </p:nvSpPr>
        <p:spPr>
          <a:xfrm>
            <a:off x="7183966" y="4815230"/>
            <a:ext cx="4766734" cy="1430456"/>
          </a:xfrm>
          <a:prstGeom prst="rect">
            <a:avLst/>
          </a:prstGeom>
          <a:noFill/>
        </p:spPr>
        <p:txBody>
          <a:bodyPr wrap="square" rtlCol="0">
            <a:spAutoFit/>
          </a:bodyPr>
          <a:lstStyle/>
          <a:p>
            <a:pPr>
              <a:lnSpc>
                <a:spcPct val="150000"/>
              </a:lnSpc>
            </a:pPr>
            <a:r>
              <a:rPr lang="en-US" altLang="zh-CN" sz="2000" dirty="0"/>
              <a:t>A:</a:t>
            </a:r>
            <a:r>
              <a:rPr lang="zh-CN" altLang="en-US" sz="2000" dirty="0"/>
              <a:t> 从</a:t>
            </a:r>
            <a:r>
              <a:rPr lang="en-US" altLang="zh-CN" sz="2000" dirty="0"/>
              <a:t>xv6</a:t>
            </a:r>
            <a:r>
              <a:rPr lang="zh-CN" altLang="en-US" sz="2000" dirty="0"/>
              <a:t>的实现来看，自旋锁的本质是</a:t>
            </a:r>
            <a:endParaRPr lang="en-US" altLang="zh-CN" sz="2000" dirty="0"/>
          </a:p>
          <a:p>
            <a:pPr>
              <a:lnSpc>
                <a:spcPct val="150000"/>
              </a:lnSpc>
            </a:pPr>
            <a:r>
              <a:rPr lang="zh-CN" altLang="en-US" sz="2000" dirty="0"/>
              <a:t>开关中断</a:t>
            </a:r>
            <a:r>
              <a:rPr lang="en-US" altLang="zh-CN" sz="2000" dirty="0"/>
              <a:t>+</a:t>
            </a:r>
            <a:r>
              <a:rPr lang="zh-CN" altLang="en-US" sz="2000" dirty="0"/>
              <a:t>原子操作</a:t>
            </a:r>
            <a:r>
              <a:rPr lang="en-US" altLang="zh-CN" sz="2000" dirty="0"/>
              <a:t>+</a:t>
            </a:r>
            <a:r>
              <a:rPr lang="zh-CN" altLang="en-US" sz="2000" dirty="0"/>
              <a:t>忙等检查</a:t>
            </a:r>
            <a:endParaRPr lang="en-US" altLang="zh-CN" sz="2000" dirty="0"/>
          </a:p>
          <a:p>
            <a:pPr>
              <a:lnSpc>
                <a:spcPct val="150000"/>
              </a:lnSpc>
            </a:pPr>
            <a:r>
              <a:rPr lang="zh-CN" altLang="en-US" sz="2000" dirty="0"/>
              <a:t>通过自旋锁实现一段时间内的资源独占</a:t>
            </a:r>
            <a:endParaRPr lang="en-US" altLang="zh-CN" sz="2000" dirty="0"/>
          </a:p>
        </p:txBody>
      </p:sp>
      <p:cxnSp>
        <p:nvCxnSpPr>
          <p:cNvPr id="23" name="直接连接符 22">
            <a:extLst>
              <a:ext uri="{FF2B5EF4-FFF2-40B4-BE49-F238E27FC236}">
                <a16:creationId xmlns:a16="http://schemas.microsoft.com/office/drawing/2014/main" id="{7C0EF676-2ABD-9D21-1748-B34CA219B6C2}"/>
              </a:ext>
            </a:extLst>
          </p:cNvPr>
          <p:cNvCxnSpPr>
            <a:cxnSpLocks/>
          </p:cNvCxnSpPr>
          <p:nvPr/>
        </p:nvCxnSpPr>
        <p:spPr>
          <a:xfrm>
            <a:off x="6728876" y="1168399"/>
            <a:ext cx="0" cy="5522163"/>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1274216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500"/>
                                        <p:tgtEl>
                                          <p:spTgt spid="4"/>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23"/>
                                        </p:tgtEl>
                                        <p:attrNameLst>
                                          <p:attrName>style.visibility</p:attrName>
                                        </p:attrNameLst>
                                      </p:cBhvr>
                                      <p:to>
                                        <p:strVal val="visible"/>
                                      </p:to>
                                    </p:set>
                                    <p:animEffect transition="in" filter="fade">
                                      <p:cBhvr>
                                        <p:cTn id="25" dur="500"/>
                                        <p:tgtEl>
                                          <p:spTgt spid="2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fade">
                                      <p:cBhvr>
                                        <p:cTn id="30" dur="500"/>
                                        <p:tgtEl>
                                          <p:spTgt spid="5"/>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6"/>
                                        </p:tgtEl>
                                        <p:attrNameLst>
                                          <p:attrName>style.visibility</p:attrName>
                                        </p:attrNameLst>
                                      </p:cBhvr>
                                      <p:to>
                                        <p:strVal val="visible"/>
                                      </p:to>
                                    </p:set>
                                    <p:animEffect transition="in" filter="fade">
                                      <p:cBhvr>
                                        <p:cTn id="35" dur="500"/>
                                        <p:tgtEl>
                                          <p:spTgt spid="6"/>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8"/>
                                        </p:tgtEl>
                                        <p:attrNameLst>
                                          <p:attrName>style.visibility</p:attrName>
                                        </p:attrNameLst>
                                      </p:cBhvr>
                                      <p:to>
                                        <p:strVal val="visible"/>
                                      </p:to>
                                    </p:set>
                                    <p:animEffect transition="in" filter="fade">
                                      <p:cBhvr>
                                        <p:cTn id="40" dur="500"/>
                                        <p:tgtEl>
                                          <p:spTgt spid="8"/>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1"/>
                                        </p:tgtEl>
                                        <p:attrNameLst>
                                          <p:attrName>style.visibility</p:attrName>
                                        </p:attrNameLst>
                                      </p:cBhvr>
                                      <p:to>
                                        <p:strVal val="visible"/>
                                      </p:to>
                                    </p:set>
                                    <p:animEffect transition="in" filter="fade">
                                      <p:cBhvr>
                                        <p:cTn id="43"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3" grpId="0"/>
      <p:bldP spid="4" grpId="0"/>
      <p:bldP spid="5" grpId="0" animBg="1"/>
      <p:bldP spid="6" grpId="0" animBg="1"/>
      <p:bldP spid="8" grpId="0"/>
      <p:bldP spid="21"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8BE780-AFF2-BF7F-8CC8-7C1DEF7C2F7C}"/>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8A5330D7-66DB-5B23-3369-EC86A830C043}"/>
              </a:ext>
            </a:extLst>
          </p:cNvPr>
          <p:cNvSpPr>
            <a:spLocks noGrp="1"/>
          </p:cNvSpPr>
          <p:nvPr>
            <p:ph type="ctrTitle"/>
          </p:nvPr>
        </p:nvSpPr>
        <p:spPr>
          <a:xfrm>
            <a:off x="143934" y="16933"/>
            <a:ext cx="11902008" cy="795867"/>
          </a:xfrm>
        </p:spPr>
        <p:txBody>
          <a:bodyPr>
            <a:noAutofit/>
          </a:bodyPr>
          <a:lstStyle/>
          <a:p>
            <a:pPr algn="l">
              <a:lnSpc>
                <a:spcPct val="150000"/>
              </a:lnSpc>
            </a:pPr>
            <a:r>
              <a:rPr lang="zh-CN" altLang="en-US" sz="4000" dirty="0">
                <a:latin typeface="黑体" panose="02010609060101010101" pitchFamily="49" charset="-122"/>
                <a:ea typeface="黑体" panose="02010609060101010101" pitchFamily="49" charset="-122"/>
              </a:rPr>
              <a:t>三、内核实现</a:t>
            </a:r>
            <a:r>
              <a:rPr lang="en-US" altLang="zh-CN" sz="4000" dirty="0">
                <a:latin typeface="黑体" panose="02010609060101010101" pitchFamily="49" charset="-122"/>
                <a:ea typeface="黑体" panose="02010609060101010101" pitchFamily="49" charset="-122"/>
              </a:rPr>
              <a:t>-2:</a:t>
            </a:r>
            <a:r>
              <a:rPr lang="zh-CN" altLang="en-US" sz="4000" dirty="0">
                <a:latin typeface="黑体" panose="02010609060101010101" pitchFamily="49" charset="-122"/>
                <a:ea typeface="黑体" panose="02010609060101010101" pitchFamily="49" charset="-122"/>
              </a:rPr>
              <a:t>物理内存管理</a:t>
            </a:r>
            <a:r>
              <a:rPr lang="en-US" altLang="zh-CN" sz="4000" dirty="0">
                <a:latin typeface="黑体" panose="02010609060101010101" pitchFamily="49" charset="-122"/>
                <a:ea typeface="黑体" panose="02010609060101010101" pitchFamily="49" charset="-122"/>
              </a:rPr>
              <a:t>+</a:t>
            </a:r>
            <a:r>
              <a:rPr lang="zh-CN" altLang="en-US" sz="4000" dirty="0">
                <a:latin typeface="黑体" panose="02010609060101010101" pitchFamily="49" charset="-122"/>
                <a:ea typeface="黑体" panose="02010609060101010101" pitchFamily="49" charset="-122"/>
              </a:rPr>
              <a:t>内核态虚拟内存管理</a:t>
            </a:r>
          </a:p>
        </p:txBody>
      </p:sp>
      <p:sp>
        <p:nvSpPr>
          <p:cNvPr id="7" name="文本框 6">
            <a:extLst>
              <a:ext uri="{FF2B5EF4-FFF2-40B4-BE49-F238E27FC236}">
                <a16:creationId xmlns:a16="http://schemas.microsoft.com/office/drawing/2014/main" id="{8B9A56EE-8CDD-4942-279E-3FA660CA3D6C}"/>
              </a:ext>
            </a:extLst>
          </p:cNvPr>
          <p:cNvSpPr txBox="1"/>
          <p:nvPr/>
        </p:nvSpPr>
        <p:spPr>
          <a:xfrm>
            <a:off x="254000" y="1104437"/>
            <a:ext cx="5291666" cy="461665"/>
          </a:xfrm>
          <a:prstGeom prst="rect">
            <a:avLst/>
          </a:prstGeom>
          <a:noFill/>
        </p:spPr>
        <p:txBody>
          <a:bodyPr wrap="square" rtlCol="0">
            <a:spAutoFit/>
          </a:bodyPr>
          <a:lstStyle/>
          <a:p>
            <a:r>
              <a:rPr lang="zh-CN" altLang="en-US" sz="2400" dirty="0"/>
              <a:t>主要涉及的</a:t>
            </a:r>
            <a:r>
              <a:rPr lang="en-US" altLang="zh-CN" sz="2400" dirty="0"/>
              <a:t>xv6</a:t>
            </a:r>
            <a:r>
              <a:rPr lang="zh-CN" altLang="en-US" sz="2400" dirty="0"/>
              <a:t>源文件：</a:t>
            </a:r>
            <a:r>
              <a:rPr lang="en-US" altLang="zh-CN" sz="2400" dirty="0" err="1"/>
              <a:t>kalloc.c</a:t>
            </a:r>
            <a:r>
              <a:rPr lang="zh-CN" altLang="en-US" sz="2400" dirty="0"/>
              <a:t>、</a:t>
            </a:r>
            <a:r>
              <a:rPr lang="en-US" altLang="zh-CN" sz="2400" dirty="0" err="1"/>
              <a:t>vm.c</a:t>
            </a:r>
            <a:endParaRPr lang="zh-CN" altLang="en-US" sz="2400" dirty="0"/>
          </a:p>
        </p:txBody>
      </p:sp>
      <p:sp>
        <p:nvSpPr>
          <p:cNvPr id="11" name="矩形 10">
            <a:extLst>
              <a:ext uri="{FF2B5EF4-FFF2-40B4-BE49-F238E27FC236}">
                <a16:creationId xmlns:a16="http://schemas.microsoft.com/office/drawing/2014/main" id="{E1727C4C-0410-C3A0-28BA-C1023D99AE3E}"/>
              </a:ext>
            </a:extLst>
          </p:cNvPr>
          <p:cNvSpPr/>
          <p:nvPr/>
        </p:nvSpPr>
        <p:spPr>
          <a:xfrm>
            <a:off x="254000" y="1903611"/>
            <a:ext cx="5003800" cy="660400"/>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zh-CN" altLang="en-US" sz="2400" dirty="0"/>
              <a:t>问题</a:t>
            </a:r>
            <a:r>
              <a:rPr lang="en-US" altLang="zh-CN" sz="2400" dirty="0"/>
              <a:t>1</a:t>
            </a:r>
            <a:r>
              <a:rPr lang="zh-CN" altLang="en-US" sz="2400" dirty="0"/>
              <a:t>：内存需要管理？</a:t>
            </a:r>
          </a:p>
        </p:txBody>
      </p:sp>
      <p:sp>
        <p:nvSpPr>
          <p:cNvPr id="13" name="矩形 12">
            <a:extLst>
              <a:ext uri="{FF2B5EF4-FFF2-40B4-BE49-F238E27FC236}">
                <a16:creationId xmlns:a16="http://schemas.microsoft.com/office/drawing/2014/main" id="{5D995F2A-D5E3-75B2-7C5D-B311993D6525}"/>
              </a:ext>
            </a:extLst>
          </p:cNvPr>
          <p:cNvSpPr/>
          <p:nvPr/>
        </p:nvSpPr>
        <p:spPr>
          <a:xfrm>
            <a:off x="6705600" y="1903611"/>
            <a:ext cx="5003800" cy="660400"/>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zh-CN" altLang="en-US" sz="2400" dirty="0"/>
              <a:t>问题</a:t>
            </a:r>
            <a:r>
              <a:rPr lang="en-US" altLang="zh-CN" sz="2400" dirty="0"/>
              <a:t>2</a:t>
            </a:r>
            <a:r>
              <a:rPr lang="zh-CN" altLang="en-US" sz="2400" dirty="0"/>
              <a:t>：怎么组织和管理物理内存？</a:t>
            </a:r>
          </a:p>
        </p:txBody>
      </p:sp>
      <p:cxnSp>
        <p:nvCxnSpPr>
          <p:cNvPr id="15" name="直接连接符 14">
            <a:extLst>
              <a:ext uri="{FF2B5EF4-FFF2-40B4-BE49-F238E27FC236}">
                <a16:creationId xmlns:a16="http://schemas.microsoft.com/office/drawing/2014/main" id="{6A04B2D3-B7A3-B1A5-8F05-2AB88CB1D356}"/>
              </a:ext>
            </a:extLst>
          </p:cNvPr>
          <p:cNvCxnSpPr/>
          <p:nvPr/>
        </p:nvCxnSpPr>
        <p:spPr>
          <a:xfrm>
            <a:off x="5969000" y="1903611"/>
            <a:ext cx="0" cy="4581856"/>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6" name="矩形: 圆角 15">
            <a:extLst>
              <a:ext uri="{FF2B5EF4-FFF2-40B4-BE49-F238E27FC236}">
                <a16:creationId xmlns:a16="http://schemas.microsoft.com/office/drawing/2014/main" id="{13D937C9-1C66-8890-3EAD-09BCBD98D284}"/>
              </a:ext>
            </a:extLst>
          </p:cNvPr>
          <p:cNvSpPr/>
          <p:nvPr/>
        </p:nvSpPr>
        <p:spPr>
          <a:xfrm>
            <a:off x="254000" y="2901520"/>
            <a:ext cx="5003799" cy="29972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50000"/>
              </a:lnSpc>
            </a:pPr>
            <a:r>
              <a:rPr lang="zh-CN" altLang="en-US" sz="2000" dirty="0"/>
              <a:t>在用户态的编程环境下，很难感受到对内存进行管理的必要性，因为操作系统让每个进程都有独占所有物理页的错觉。</a:t>
            </a:r>
            <a:endParaRPr lang="en-US" altLang="zh-CN" sz="2000" dirty="0"/>
          </a:p>
          <a:p>
            <a:pPr>
              <a:lnSpc>
                <a:spcPct val="150000"/>
              </a:lnSpc>
            </a:pPr>
            <a:r>
              <a:rPr lang="zh-CN" altLang="en-US" sz="2000" dirty="0"/>
              <a:t>而在内核态环境下，物理页是公共资源，和之前提到的</a:t>
            </a:r>
            <a:r>
              <a:rPr lang="en-US" altLang="zh-CN" sz="2000" dirty="0"/>
              <a:t>UART</a:t>
            </a:r>
            <a:r>
              <a:rPr lang="zh-CN" altLang="en-US" sz="2000" dirty="0"/>
              <a:t>和</a:t>
            </a:r>
            <a:r>
              <a:rPr lang="en-US" altLang="zh-CN" sz="2000" dirty="0"/>
              <a:t>CPU</a:t>
            </a:r>
            <a:r>
              <a:rPr lang="zh-CN" altLang="en-US" sz="2000" dirty="0"/>
              <a:t>一样，都需要操作系统参与管理。</a:t>
            </a:r>
          </a:p>
        </p:txBody>
      </p:sp>
      <p:sp>
        <p:nvSpPr>
          <p:cNvPr id="17" name="矩形: 圆角 16">
            <a:extLst>
              <a:ext uri="{FF2B5EF4-FFF2-40B4-BE49-F238E27FC236}">
                <a16:creationId xmlns:a16="http://schemas.microsoft.com/office/drawing/2014/main" id="{2D5F5200-69DC-EDFA-AB4B-C637D3191B40}"/>
              </a:ext>
            </a:extLst>
          </p:cNvPr>
          <p:cNvSpPr/>
          <p:nvPr/>
        </p:nvSpPr>
        <p:spPr>
          <a:xfrm>
            <a:off x="6680201" y="2901520"/>
            <a:ext cx="5029198" cy="165354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50000"/>
              </a:lnSpc>
            </a:pPr>
            <a:r>
              <a:rPr lang="zh-CN" altLang="en-US" sz="2000" dirty="0"/>
              <a:t>首先确定需要被管理的物理内存范围：内核可执行文件导入内存后</a:t>
            </a:r>
            <a:r>
              <a:rPr lang="zh-CN" altLang="en-US" sz="2000" b="1" dirty="0"/>
              <a:t>剩余的内存区域</a:t>
            </a:r>
            <a:r>
              <a:rPr lang="zh-CN" altLang="en-US" sz="2000" dirty="0"/>
              <a:t>。</a:t>
            </a:r>
            <a:endParaRPr lang="en-US" altLang="zh-CN" sz="2000" dirty="0"/>
          </a:p>
          <a:p>
            <a:pPr>
              <a:lnSpc>
                <a:spcPct val="150000"/>
              </a:lnSpc>
            </a:pPr>
            <a:r>
              <a:rPr lang="zh-CN" altLang="en-US" sz="2000" dirty="0"/>
              <a:t>随后将这块区域切分为</a:t>
            </a:r>
            <a:r>
              <a:rPr lang="en-US" altLang="zh-CN" sz="2000" b="1" dirty="0"/>
              <a:t>N</a:t>
            </a:r>
            <a:r>
              <a:rPr lang="zh-CN" altLang="en-US" sz="2000" b="1" dirty="0"/>
              <a:t>个</a:t>
            </a:r>
            <a:r>
              <a:rPr lang="en-US" altLang="zh-CN" sz="2000" b="1" dirty="0"/>
              <a:t>4KB</a:t>
            </a:r>
            <a:r>
              <a:rPr lang="zh-CN" altLang="en-US" sz="2000" b="1" dirty="0"/>
              <a:t>物理页</a:t>
            </a:r>
            <a:r>
              <a:rPr lang="zh-CN" altLang="en-US" sz="2000" dirty="0"/>
              <a:t>。</a:t>
            </a:r>
            <a:endParaRPr lang="en-US" altLang="zh-CN" sz="2000" dirty="0"/>
          </a:p>
        </p:txBody>
      </p:sp>
      <p:sp>
        <p:nvSpPr>
          <p:cNvPr id="18" name="矩形 17">
            <a:extLst>
              <a:ext uri="{FF2B5EF4-FFF2-40B4-BE49-F238E27FC236}">
                <a16:creationId xmlns:a16="http://schemas.microsoft.com/office/drawing/2014/main" id="{9AE46DF9-467A-AABE-CD2D-F9812F150590}"/>
              </a:ext>
            </a:extLst>
          </p:cNvPr>
          <p:cNvSpPr/>
          <p:nvPr/>
        </p:nvSpPr>
        <p:spPr>
          <a:xfrm>
            <a:off x="6680201" y="4977243"/>
            <a:ext cx="770466" cy="56726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page</a:t>
            </a:r>
            <a:endParaRPr lang="zh-CN" altLang="en-US" dirty="0"/>
          </a:p>
        </p:txBody>
      </p:sp>
      <p:sp>
        <p:nvSpPr>
          <p:cNvPr id="19" name="矩形 18">
            <a:extLst>
              <a:ext uri="{FF2B5EF4-FFF2-40B4-BE49-F238E27FC236}">
                <a16:creationId xmlns:a16="http://schemas.microsoft.com/office/drawing/2014/main" id="{EF583D92-751F-620C-B248-CF9940669FF6}"/>
              </a:ext>
            </a:extLst>
          </p:cNvPr>
          <p:cNvSpPr/>
          <p:nvPr/>
        </p:nvSpPr>
        <p:spPr>
          <a:xfrm>
            <a:off x="7802033" y="4977243"/>
            <a:ext cx="770466" cy="56726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page</a:t>
            </a:r>
            <a:endParaRPr lang="zh-CN" altLang="en-US" dirty="0"/>
          </a:p>
        </p:txBody>
      </p:sp>
      <p:sp>
        <p:nvSpPr>
          <p:cNvPr id="20" name="矩形 19">
            <a:extLst>
              <a:ext uri="{FF2B5EF4-FFF2-40B4-BE49-F238E27FC236}">
                <a16:creationId xmlns:a16="http://schemas.microsoft.com/office/drawing/2014/main" id="{873D4966-AD0E-DE58-BAAA-EF7CFD84F9D4}"/>
              </a:ext>
            </a:extLst>
          </p:cNvPr>
          <p:cNvSpPr/>
          <p:nvPr/>
        </p:nvSpPr>
        <p:spPr>
          <a:xfrm>
            <a:off x="8923865" y="4977243"/>
            <a:ext cx="770466" cy="56726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page</a:t>
            </a:r>
            <a:endParaRPr lang="zh-CN" altLang="en-US" dirty="0"/>
          </a:p>
        </p:txBody>
      </p:sp>
      <p:sp>
        <p:nvSpPr>
          <p:cNvPr id="22" name="矩形 21">
            <a:extLst>
              <a:ext uri="{FF2B5EF4-FFF2-40B4-BE49-F238E27FC236}">
                <a16:creationId xmlns:a16="http://schemas.microsoft.com/office/drawing/2014/main" id="{0F0B2F93-8879-C97D-4CAE-F7FCD8DEEE86}"/>
              </a:ext>
            </a:extLst>
          </p:cNvPr>
          <p:cNvSpPr/>
          <p:nvPr/>
        </p:nvSpPr>
        <p:spPr>
          <a:xfrm>
            <a:off x="10045697" y="4977243"/>
            <a:ext cx="770466" cy="56726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page</a:t>
            </a:r>
            <a:endParaRPr lang="zh-CN" altLang="en-US" dirty="0"/>
          </a:p>
        </p:txBody>
      </p:sp>
      <p:cxnSp>
        <p:nvCxnSpPr>
          <p:cNvPr id="26" name="直接箭头连接符 25">
            <a:extLst>
              <a:ext uri="{FF2B5EF4-FFF2-40B4-BE49-F238E27FC236}">
                <a16:creationId xmlns:a16="http://schemas.microsoft.com/office/drawing/2014/main" id="{108AB88F-B507-1482-1E5E-0CB6F187096B}"/>
              </a:ext>
            </a:extLst>
          </p:cNvPr>
          <p:cNvCxnSpPr>
            <a:stCxn id="18" idx="3"/>
            <a:endCxn id="19" idx="1"/>
          </p:cNvCxnSpPr>
          <p:nvPr/>
        </p:nvCxnSpPr>
        <p:spPr>
          <a:xfrm>
            <a:off x="7450667" y="5260877"/>
            <a:ext cx="35136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26">
            <a:extLst>
              <a:ext uri="{FF2B5EF4-FFF2-40B4-BE49-F238E27FC236}">
                <a16:creationId xmlns:a16="http://schemas.microsoft.com/office/drawing/2014/main" id="{C8E7C00D-1808-9FB7-7DC2-5AD779576693}"/>
              </a:ext>
            </a:extLst>
          </p:cNvPr>
          <p:cNvCxnSpPr/>
          <p:nvPr/>
        </p:nvCxnSpPr>
        <p:spPr>
          <a:xfrm>
            <a:off x="8572499" y="5273576"/>
            <a:ext cx="35136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a:extLst>
              <a:ext uri="{FF2B5EF4-FFF2-40B4-BE49-F238E27FC236}">
                <a16:creationId xmlns:a16="http://schemas.microsoft.com/office/drawing/2014/main" id="{D49A49EF-9235-4473-DB37-5AE0F1DF0F7E}"/>
              </a:ext>
            </a:extLst>
          </p:cNvPr>
          <p:cNvCxnSpPr/>
          <p:nvPr/>
        </p:nvCxnSpPr>
        <p:spPr>
          <a:xfrm>
            <a:off x="9694331" y="5286275"/>
            <a:ext cx="35136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直接箭头连接符 28">
            <a:extLst>
              <a:ext uri="{FF2B5EF4-FFF2-40B4-BE49-F238E27FC236}">
                <a16:creationId xmlns:a16="http://schemas.microsoft.com/office/drawing/2014/main" id="{AC631DE4-C866-AC76-4E36-CA505DDFDCE2}"/>
              </a:ext>
            </a:extLst>
          </p:cNvPr>
          <p:cNvCxnSpPr/>
          <p:nvPr/>
        </p:nvCxnSpPr>
        <p:spPr>
          <a:xfrm>
            <a:off x="10816163" y="5298974"/>
            <a:ext cx="35136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文本框 30">
            <a:extLst>
              <a:ext uri="{FF2B5EF4-FFF2-40B4-BE49-F238E27FC236}">
                <a16:creationId xmlns:a16="http://schemas.microsoft.com/office/drawing/2014/main" id="{AD8FB392-3764-4A32-CE15-28D74A58F77C}"/>
              </a:ext>
            </a:extLst>
          </p:cNvPr>
          <p:cNvSpPr txBox="1"/>
          <p:nvPr/>
        </p:nvSpPr>
        <p:spPr>
          <a:xfrm>
            <a:off x="11082862" y="5114308"/>
            <a:ext cx="855133" cy="369332"/>
          </a:xfrm>
          <a:prstGeom prst="rect">
            <a:avLst/>
          </a:prstGeom>
          <a:noFill/>
        </p:spPr>
        <p:txBody>
          <a:bodyPr wrap="square" rtlCol="0">
            <a:spAutoFit/>
          </a:bodyPr>
          <a:lstStyle/>
          <a:p>
            <a:r>
              <a:rPr lang="en-US" altLang="zh-CN" dirty="0"/>
              <a:t>NULL</a:t>
            </a:r>
            <a:endParaRPr lang="zh-CN" altLang="en-US" dirty="0"/>
          </a:p>
        </p:txBody>
      </p:sp>
      <p:sp>
        <p:nvSpPr>
          <p:cNvPr id="32" name="文本框 31">
            <a:extLst>
              <a:ext uri="{FF2B5EF4-FFF2-40B4-BE49-F238E27FC236}">
                <a16:creationId xmlns:a16="http://schemas.microsoft.com/office/drawing/2014/main" id="{56714475-EC1B-3850-0016-24722BD08311}"/>
              </a:ext>
            </a:extLst>
          </p:cNvPr>
          <p:cNvSpPr txBox="1"/>
          <p:nvPr/>
        </p:nvSpPr>
        <p:spPr>
          <a:xfrm>
            <a:off x="6680201" y="6032239"/>
            <a:ext cx="5365741" cy="400110"/>
          </a:xfrm>
          <a:prstGeom prst="rect">
            <a:avLst/>
          </a:prstGeom>
          <a:noFill/>
        </p:spPr>
        <p:txBody>
          <a:bodyPr wrap="square" rtlCol="0">
            <a:spAutoFit/>
          </a:bodyPr>
          <a:lstStyle/>
          <a:p>
            <a:r>
              <a:rPr lang="zh-CN" altLang="en-US" sz="2000" dirty="0"/>
              <a:t>接口</a:t>
            </a:r>
            <a:r>
              <a:rPr lang="en-US" altLang="zh-CN" sz="2000" dirty="0"/>
              <a:t>: </a:t>
            </a:r>
            <a:r>
              <a:rPr lang="en-US" altLang="zh-CN" sz="2000" dirty="0" err="1"/>
              <a:t>kalloc</a:t>
            </a:r>
            <a:r>
              <a:rPr lang="en-US" altLang="zh-CN" sz="2000" dirty="0"/>
              <a:t> (</a:t>
            </a:r>
            <a:r>
              <a:rPr lang="zh-CN" altLang="en-US" sz="2000" dirty="0"/>
              <a:t>获取物理页</a:t>
            </a:r>
            <a:r>
              <a:rPr lang="en-US" altLang="zh-CN" sz="2000" dirty="0"/>
              <a:t>) + </a:t>
            </a:r>
            <a:r>
              <a:rPr lang="en-US" altLang="zh-CN" sz="2000" dirty="0" err="1"/>
              <a:t>kfree</a:t>
            </a:r>
            <a:r>
              <a:rPr lang="en-US" altLang="zh-CN" sz="2000" dirty="0"/>
              <a:t> (</a:t>
            </a:r>
            <a:r>
              <a:rPr lang="zh-CN" altLang="en-US" sz="2000" dirty="0"/>
              <a:t>释放物理页</a:t>
            </a:r>
            <a:r>
              <a:rPr lang="en-US" altLang="zh-CN" sz="2000" dirty="0"/>
              <a:t>)</a:t>
            </a:r>
            <a:endParaRPr lang="zh-CN" altLang="en-US" sz="2000" dirty="0"/>
          </a:p>
        </p:txBody>
      </p:sp>
    </p:spTree>
    <p:extLst>
      <p:ext uri="{BB962C8B-B14F-4D97-AF65-F5344CB8AC3E}">
        <p14:creationId xmlns:p14="http://schemas.microsoft.com/office/powerpoint/2010/main" val="3235905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fade">
                                      <p:cBhvr>
                                        <p:cTn id="32" dur="500"/>
                                        <p:tgtEl>
                                          <p:spTgt spid="17"/>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fade">
                                      <p:cBhvr>
                                        <p:cTn id="35" dur="500"/>
                                        <p:tgtEl>
                                          <p:spTgt spid="18"/>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9"/>
                                        </p:tgtEl>
                                        <p:attrNameLst>
                                          <p:attrName>style.visibility</p:attrName>
                                        </p:attrNameLst>
                                      </p:cBhvr>
                                      <p:to>
                                        <p:strVal val="visible"/>
                                      </p:to>
                                    </p:set>
                                    <p:animEffect transition="in" filter="fade">
                                      <p:cBhvr>
                                        <p:cTn id="38" dur="500"/>
                                        <p:tgtEl>
                                          <p:spTgt spid="19"/>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0"/>
                                        </p:tgtEl>
                                        <p:attrNameLst>
                                          <p:attrName>style.visibility</p:attrName>
                                        </p:attrNameLst>
                                      </p:cBhvr>
                                      <p:to>
                                        <p:strVal val="visible"/>
                                      </p:to>
                                    </p:set>
                                    <p:animEffect transition="in" filter="fade">
                                      <p:cBhvr>
                                        <p:cTn id="41" dur="500"/>
                                        <p:tgtEl>
                                          <p:spTgt spid="20"/>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2"/>
                                        </p:tgtEl>
                                        <p:attrNameLst>
                                          <p:attrName>style.visibility</p:attrName>
                                        </p:attrNameLst>
                                      </p:cBhvr>
                                      <p:to>
                                        <p:strVal val="visible"/>
                                      </p:to>
                                    </p:set>
                                    <p:animEffect transition="in" filter="fade">
                                      <p:cBhvr>
                                        <p:cTn id="44" dur="500"/>
                                        <p:tgtEl>
                                          <p:spTgt spid="22"/>
                                        </p:tgtEl>
                                      </p:cBhvr>
                                    </p:animEffect>
                                  </p:childTnLst>
                                </p:cTn>
                              </p:par>
                              <p:par>
                                <p:cTn id="45" presetID="10" presetClass="entr" presetSubtype="0" fill="hold" nodeType="withEffect">
                                  <p:stCondLst>
                                    <p:cond delay="0"/>
                                  </p:stCondLst>
                                  <p:childTnLst>
                                    <p:set>
                                      <p:cBhvr>
                                        <p:cTn id="46" dur="1" fill="hold">
                                          <p:stCondLst>
                                            <p:cond delay="0"/>
                                          </p:stCondLst>
                                        </p:cTn>
                                        <p:tgtEl>
                                          <p:spTgt spid="26"/>
                                        </p:tgtEl>
                                        <p:attrNameLst>
                                          <p:attrName>style.visibility</p:attrName>
                                        </p:attrNameLst>
                                      </p:cBhvr>
                                      <p:to>
                                        <p:strVal val="visible"/>
                                      </p:to>
                                    </p:set>
                                    <p:animEffect transition="in" filter="fade">
                                      <p:cBhvr>
                                        <p:cTn id="47" dur="500"/>
                                        <p:tgtEl>
                                          <p:spTgt spid="26"/>
                                        </p:tgtEl>
                                      </p:cBhvr>
                                    </p:animEffect>
                                  </p:childTnLst>
                                </p:cTn>
                              </p:par>
                              <p:par>
                                <p:cTn id="48" presetID="10" presetClass="entr" presetSubtype="0" fill="hold" nodeType="withEffect">
                                  <p:stCondLst>
                                    <p:cond delay="0"/>
                                  </p:stCondLst>
                                  <p:childTnLst>
                                    <p:set>
                                      <p:cBhvr>
                                        <p:cTn id="49" dur="1" fill="hold">
                                          <p:stCondLst>
                                            <p:cond delay="0"/>
                                          </p:stCondLst>
                                        </p:cTn>
                                        <p:tgtEl>
                                          <p:spTgt spid="27"/>
                                        </p:tgtEl>
                                        <p:attrNameLst>
                                          <p:attrName>style.visibility</p:attrName>
                                        </p:attrNameLst>
                                      </p:cBhvr>
                                      <p:to>
                                        <p:strVal val="visible"/>
                                      </p:to>
                                    </p:set>
                                    <p:animEffect transition="in" filter="fade">
                                      <p:cBhvr>
                                        <p:cTn id="50" dur="500"/>
                                        <p:tgtEl>
                                          <p:spTgt spid="27"/>
                                        </p:tgtEl>
                                      </p:cBhvr>
                                    </p:animEffect>
                                  </p:childTnLst>
                                </p:cTn>
                              </p:par>
                              <p:par>
                                <p:cTn id="51" presetID="10" presetClass="entr" presetSubtype="0" fill="hold" nodeType="withEffect">
                                  <p:stCondLst>
                                    <p:cond delay="0"/>
                                  </p:stCondLst>
                                  <p:childTnLst>
                                    <p:set>
                                      <p:cBhvr>
                                        <p:cTn id="52" dur="1" fill="hold">
                                          <p:stCondLst>
                                            <p:cond delay="0"/>
                                          </p:stCondLst>
                                        </p:cTn>
                                        <p:tgtEl>
                                          <p:spTgt spid="28"/>
                                        </p:tgtEl>
                                        <p:attrNameLst>
                                          <p:attrName>style.visibility</p:attrName>
                                        </p:attrNameLst>
                                      </p:cBhvr>
                                      <p:to>
                                        <p:strVal val="visible"/>
                                      </p:to>
                                    </p:set>
                                    <p:animEffect transition="in" filter="fade">
                                      <p:cBhvr>
                                        <p:cTn id="53" dur="500"/>
                                        <p:tgtEl>
                                          <p:spTgt spid="28"/>
                                        </p:tgtEl>
                                      </p:cBhvr>
                                    </p:animEffect>
                                  </p:childTnLst>
                                </p:cTn>
                              </p:par>
                              <p:par>
                                <p:cTn id="54" presetID="10" presetClass="entr" presetSubtype="0" fill="hold" nodeType="withEffect">
                                  <p:stCondLst>
                                    <p:cond delay="0"/>
                                  </p:stCondLst>
                                  <p:childTnLst>
                                    <p:set>
                                      <p:cBhvr>
                                        <p:cTn id="55" dur="1" fill="hold">
                                          <p:stCondLst>
                                            <p:cond delay="0"/>
                                          </p:stCondLst>
                                        </p:cTn>
                                        <p:tgtEl>
                                          <p:spTgt spid="29"/>
                                        </p:tgtEl>
                                        <p:attrNameLst>
                                          <p:attrName>style.visibility</p:attrName>
                                        </p:attrNameLst>
                                      </p:cBhvr>
                                      <p:to>
                                        <p:strVal val="visible"/>
                                      </p:to>
                                    </p:set>
                                    <p:animEffect transition="in" filter="fade">
                                      <p:cBhvr>
                                        <p:cTn id="56" dur="500"/>
                                        <p:tgtEl>
                                          <p:spTgt spid="29"/>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31"/>
                                        </p:tgtEl>
                                        <p:attrNameLst>
                                          <p:attrName>style.visibility</p:attrName>
                                        </p:attrNameLst>
                                      </p:cBhvr>
                                      <p:to>
                                        <p:strVal val="visible"/>
                                      </p:to>
                                    </p:set>
                                    <p:animEffect transition="in" filter="fade">
                                      <p:cBhvr>
                                        <p:cTn id="59" dur="500"/>
                                        <p:tgtEl>
                                          <p:spTgt spid="31"/>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32"/>
                                        </p:tgtEl>
                                        <p:attrNameLst>
                                          <p:attrName>style.visibility</p:attrName>
                                        </p:attrNameLst>
                                      </p:cBhvr>
                                      <p:to>
                                        <p:strVal val="visible"/>
                                      </p:to>
                                    </p:set>
                                    <p:animEffect transition="in" filter="fade">
                                      <p:cBhvr>
                                        <p:cTn id="62"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1" grpId="0" animBg="1"/>
      <p:bldP spid="13" grpId="0" animBg="1"/>
      <p:bldP spid="16" grpId="0" animBg="1"/>
      <p:bldP spid="17" grpId="0" animBg="1"/>
      <p:bldP spid="18" grpId="0" animBg="1"/>
      <p:bldP spid="19" grpId="0" animBg="1"/>
      <p:bldP spid="20" grpId="0" animBg="1"/>
      <p:bldP spid="22" grpId="0" animBg="1"/>
      <p:bldP spid="31" grpId="0"/>
      <p:bldP spid="3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A005B6-1B41-FAC7-DC93-D8E9DED13F74}"/>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BC25BE1B-4A70-1428-2635-4D18DF86372C}"/>
              </a:ext>
            </a:extLst>
          </p:cNvPr>
          <p:cNvSpPr>
            <a:spLocks noGrp="1"/>
          </p:cNvSpPr>
          <p:nvPr>
            <p:ph type="ctrTitle"/>
          </p:nvPr>
        </p:nvSpPr>
        <p:spPr>
          <a:xfrm>
            <a:off x="143934" y="16933"/>
            <a:ext cx="11902008" cy="795867"/>
          </a:xfrm>
        </p:spPr>
        <p:txBody>
          <a:bodyPr>
            <a:noAutofit/>
          </a:bodyPr>
          <a:lstStyle/>
          <a:p>
            <a:pPr algn="l">
              <a:lnSpc>
                <a:spcPct val="150000"/>
              </a:lnSpc>
            </a:pPr>
            <a:r>
              <a:rPr lang="zh-CN" altLang="en-US" sz="4000" dirty="0">
                <a:latin typeface="黑体" panose="02010609060101010101" pitchFamily="49" charset="-122"/>
                <a:ea typeface="黑体" panose="02010609060101010101" pitchFamily="49" charset="-122"/>
              </a:rPr>
              <a:t>三、内核实现</a:t>
            </a:r>
            <a:r>
              <a:rPr lang="en-US" altLang="zh-CN" sz="4000" dirty="0">
                <a:latin typeface="黑体" panose="02010609060101010101" pitchFamily="49" charset="-122"/>
                <a:ea typeface="黑体" panose="02010609060101010101" pitchFamily="49" charset="-122"/>
              </a:rPr>
              <a:t>-2:</a:t>
            </a:r>
            <a:r>
              <a:rPr lang="zh-CN" altLang="en-US" sz="4000" dirty="0">
                <a:latin typeface="黑体" panose="02010609060101010101" pitchFamily="49" charset="-122"/>
                <a:ea typeface="黑体" panose="02010609060101010101" pitchFamily="49" charset="-122"/>
              </a:rPr>
              <a:t>物理内存管理</a:t>
            </a:r>
            <a:r>
              <a:rPr lang="en-US" altLang="zh-CN" sz="4000" dirty="0">
                <a:latin typeface="黑体" panose="02010609060101010101" pitchFamily="49" charset="-122"/>
                <a:ea typeface="黑体" panose="02010609060101010101" pitchFamily="49" charset="-122"/>
              </a:rPr>
              <a:t>+</a:t>
            </a:r>
            <a:r>
              <a:rPr lang="zh-CN" altLang="en-US" sz="4000" dirty="0">
                <a:latin typeface="黑体" panose="02010609060101010101" pitchFamily="49" charset="-122"/>
                <a:ea typeface="黑体" panose="02010609060101010101" pitchFamily="49" charset="-122"/>
              </a:rPr>
              <a:t>内核态虚拟内存管理</a:t>
            </a:r>
          </a:p>
        </p:txBody>
      </p:sp>
      <p:sp>
        <p:nvSpPr>
          <p:cNvPr id="11" name="矩形 10">
            <a:extLst>
              <a:ext uri="{FF2B5EF4-FFF2-40B4-BE49-F238E27FC236}">
                <a16:creationId xmlns:a16="http://schemas.microsoft.com/office/drawing/2014/main" id="{77626851-2ADF-92C7-7A36-521B7C0855A7}"/>
              </a:ext>
            </a:extLst>
          </p:cNvPr>
          <p:cNvSpPr/>
          <p:nvPr/>
        </p:nvSpPr>
        <p:spPr>
          <a:xfrm>
            <a:off x="254000" y="991154"/>
            <a:ext cx="5003800" cy="660400"/>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zh-CN" altLang="en-US" sz="2400" dirty="0"/>
              <a:t>问题</a:t>
            </a:r>
            <a:r>
              <a:rPr lang="en-US" altLang="zh-CN" sz="2400" dirty="0"/>
              <a:t>3</a:t>
            </a:r>
            <a:r>
              <a:rPr lang="zh-CN" altLang="en-US" sz="2400" dirty="0"/>
              <a:t>：有物理内存就够了吗？</a:t>
            </a:r>
          </a:p>
        </p:txBody>
      </p:sp>
      <p:sp>
        <p:nvSpPr>
          <p:cNvPr id="13" name="矩形 12">
            <a:extLst>
              <a:ext uri="{FF2B5EF4-FFF2-40B4-BE49-F238E27FC236}">
                <a16:creationId xmlns:a16="http://schemas.microsoft.com/office/drawing/2014/main" id="{57F65787-7D5A-E16A-CEE0-171ED93F6B7B}"/>
              </a:ext>
            </a:extLst>
          </p:cNvPr>
          <p:cNvSpPr/>
          <p:nvPr/>
        </p:nvSpPr>
        <p:spPr>
          <a:xfrm>
            <a:off x="6705599" y="991154"/>
            <a:ext cx="5003800" cy="660400"/>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zh-CN" altLang="en-US" sz="2400" dirty="0"/>
              <a:t>问题</a:t>
            </a:r>
            <a:r>
              <a:rPr lang="en-US" altLang="zh-CN" sz="2400" dirty="0"/>
              <a:t>4</a:t>
            </a:r>
            <a:r>
              <a:rPr lang="zh-CN" altLang="en-US" sz="2400" dirty="0"/>
              <a:t>：内核页表映射了什么？</a:t>
            </a:r>
          </a:p>
        </p:txBody>
      </p:sp>
      <p:cxnSp>
        <p:nvCxnSpPr>
          <p:cNvPr id="15" name="直接连接符 14">
            <a:extLst>
              <a:ext uri="{FF2B5EF4-FFF2-40B4-BE49-F238E27FC236}">
                <a16:creationId xmlns:a16="http://schemas.microsoft.com/office/drawing/2014/main" id="{CB791C52-674C-A92E-56EE-3C30922F21BC}"/>
              </a:ext>
            </a:extLst>
          </p:cNvPr>
          <p:cNvCxnSpPr>
            <a:cxnSpLocks/>
          </p:cNvCxnSpPr>
          <p:nvPr/>
        </p:nvCxnSpPr>
        <p:spPr>
          <a:xfrm>
            <a:off x="5969000" y="991154"/>
            <a:ext cx="0" cy="5852991"/>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6" name="矩形: 圆角 15">
            <a:extLst>
              <a:ext uri="{FF2B5EF4-FFF2-40B4-BE49-F238E27FC236}">
                <a16:creationId xmlns:a16="http://schemas.microsoft.com/office/drawing/2014/main" id="{4315989E-62CD-7A28-C097-03C2703231A5}"/>
              </a:ext>
            </a:extLst>
          </p:cNvPr>
          <p:cNvSpPr/>
          <p:nvPr/>
        </p:nvSpPr>
        <p:spPr>
          <a:xfrm>
            <a:off x="254000" y="1857610"/>
            <a:ext cx="5003799" cy="237121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50000"/>
              </a:lnSpc>
            </a:pPr>
            <a:r>
              <a:rPr lang="zh-CN" altLang="en-US" sz="2000" dirty="0"/>
              <a:t>在第一步的</a:t>
            </a:r>
            <a:r>
              <a:rPr lang="en-US" altLang="zh-CN" sz="2000" dirty="0" err="1"/>
              <a:t>start.c</a:t>
            </a:r>
            <a:r>
              <a:rPr lang="zh-CN" altLang="en-US" sz="2000" dirty="0"/>
              <a:t>中禁止了分页，此时一切地址访问都是直接访问物理地址。但是由于寄存器内存映射和进程地址空间的需要，我们需要引入页表配合</a:t>
            </a:r>
            <a:r>
              <a:rPr lang="en-US" altLang="zh-CN" sz="2000" dirty="0"/>
              <a:t>MMU</a:t>
            </a:r>
            <a:r>
              <a:rPr lang="zh-CN" altLang="en-US" sz="2000" dirty="0"/>
              <a:t>（页表地址写入</a:t>
            </a:r>
            <a:r>
              <a:rPr lang="en-US" altLang="zh-CN" sz="2000" dirty="0" err="1"/>
              <a:t>satp</a:t>
            </a:r>
            <a:r>
              <a:rPr lang="zh-CN" altLang="en-US" sz="2000" dirty="0"/>
              <a:t>寄存器）管理虚拟地址空间。</a:t>
            </a:r>
            <a:endParaRPr lang="en-US" altLang="zh-CN" sz="2000" dirty="0"/>
          </a:p>
        </p:txBody>
      </p:sp>
      <p:sp>
        <p:nvSpPr>
          <p:cNvPr id="17" name="矩形: 圆角 16">
            <a:extLst>
              <a:ext uri="{FF2B5EF4-FFF2-40B4-BE49-F238E27FC236}">
                <a16:creationId xmlns:a16="http://schemas.microsoft.com/office/drawing/2014/main" id="{0596A694-7936-E247-3EFC-E1DA2F2BB507}"/>
              </a:ext>
            </a:extLst>
          </p:cNvPr>
          <p:cNvSpPr/>
          <p:nvPr/>
        </p:nvSpPr>
        <p:spPr>
          <a:xfrm>
            <a:off x="6680201" y="1857610"/>
            <a:ext cx="5029198" cy="231689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50000"/>
              </a:lnSpc>
            </a:pPr>
            <a:r>
              <a:rPr lang="zh-CN" altLang="en-US" sz="2000" dirty="0"/>
              <a:t>明确了页表的结构后，考虑第一张也是最重要的一张页表：全局的内核页表。所有在内核态执行的代码都使用这张页表完成地址转换。在当前阶段，内核态页表的内容如下：</a:t>
            </a:r>
            <a:endParaRPr lang="en-US" altLang="zh-CN" sz="2000" dirty="0"/>
          </a:p>
        </p:txBody>
      </p:sp>
      <p:sp>
        <p:nvSpPr>
          <p:cNvPr id="10" name="矩形 9">
            <a:extLst>
              <a:ext uri="{FF2B5EF4-FFF2-40B4-BE49-F238E27FC236}">
                <a16:creationId xmlns:a16="http://schemas.microsoft.com/office/drawing/2014/main" id="{B9078D74-FFD6-C1D4-2BE9-590BEB2CF20F}"/>
              </a:ext>
            </a:extLst>
          </p:cNvPr>
          <p:cNvSpPr/>
          <p:nvPr/>
        </p:nvSpPr>
        <p:spPr>
          <a:xfrm>
            <a:off x="1054102" y="5216368"/>
            <a:ext cx="465665" cy="31326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12" name="矩形 11">
            <a:extLst>
              <a:ext uri="{FF2B5EF4-FFF2-40B4-BE49-F238E27FC236}">
                <a16:creationId xmlns:a16="http://schemas.microsoft.com/office/drawing/2014/main" id="{B48DF897-72BA-2874-B8F5-9DFCA4B25D0C}"/>
              </a:ext>
            </a:extLst>
          </p:cNvPr>
          <p:cNvSpPr/>
          <p:nvPr/>
        </p:nvSpPr>
        <p:spPr>
          <a:xfrm>
            <a:off x="1054102" y="5521168"/>
            <a:ext cx="465661" cy="313267"/>
          </a:xfrm>
          <a:prstGeom prst="rect">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14" name="矩形 13">
            <a:extLst>
              <a:ext uri="{FF2B5EF4-FFF2-40B4-BE49-F238E27FC236}">
                <a16:creationId xmlns:a16="http://schemas.microsoft.com/office/drawing/2014/main" id="{6E8F9D0B-CB23-3DCE-D13D-F779C1BBC024}"/>
              </a:ext>
            </a:extLst>
          </p:cNvPr>
          <p:cNvSpPr/>
          <p:nvPr/>
        </p:nvSpPr>
        <p:spPr>
          <a:xfrm>
            <a:off x="1765294" y="4587577"/>
            <a:ext cx="465665" cy="31326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21" name="矩形 20">
            <a:extLst>
              <a:ext uri="{FF2B5EF4-FFF2-40B4-BE49-F238E27FC236}">
                <a16:creationId xmlns:a16="http://schemas.microsoft.com/office/drawing/2014/main" id="{5E611995-603B-632C-C0FB-F49E6D1C2090}"/>
              </a:ext>
            </a:extLst>
          </p:cNvPr>
          <p:cNvSpPr/>
          <p:nvPr/>
        </p:nvSpPr>
        <p:spPr>
          <a:xfrm>
            <a:off x="1765294" y="4892377"/>
            <a:ext cx="465661" cy="313267"/>
          </a:xfrm>
          <a:prstGeom prst="rect">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23" name="矩形 22">
            <a:extLst>
              <a:ext uri="{FF2B5EF4-FFF2-40B4-BE49-F238E27FC236}">
                <a16:creationId xmlns:a16="http://schemas.microsoft.com/office/drawing/2014/main" id="{303FBB43-A537-5248-CEB5-84AB7A659CCB}"/>
              </a:ext>
            </a:extLst>
          </p:cNvPr>
          <p:cNvSpPr/>
          <p:nvPr/>
        </p:nvSpPr>
        <p:spPr>
          <a:xfrm>
            <a:off x="1765298" y="5826230"/>
            <a:ext cx="465665" cy="31326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24" name="矩形 23">
            <a:extLst>
              <a:ext uri="{FF2B5EF4-FFF2-40B4-BE49-F238E27FC236}">
                <a16:creationId xmlns:a16="http://schemas.microsoft.com/office/drawing/2014/main" id="{4D74150A-C085-B783-BCC4-765908F8554D}"/>
              </a:ext>
            </a:extLst>
          </p:cNvPr>
          <p:cNvSpPr/>
          <p:nvPr/>
        </p:nvSpPr>
        <p:spPr>
          <a:xfrm>
            <a:off x="1765298" y="6131030"/>
            <a:ext cx="465661" cy="313267"/>
          </a:xfrm>
          <a:prstGeom prst="rect">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25" name="矩形 24">
            <a:extLst>
              <a:ext uri="{FF2B5EF4-FFF2-40B4-BE49-F238E27FC236}">
                <a16:creationId xmlns:a16="http://schemas.microsoft.com/office/drawing/2014/main" id="{BE2597CA-990E-60F9-A219-CE08A3339E00}"/>
              </a:ext>
            </a:extLst>
          </p:cNvPr>
          <p:cNvSpPr/>
          <p:nvPr/>
        </p:nvSpPr>
        <p:spPr>
          <a:xfrm>
            <a:off x="2603507" y="4373658"/>
            <a:ext cx="465665" cy="31326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30" name="矩形 29">
            <a:extLst>
              <a:ext uri="{FF2B5EF4-FFF2-40B4-BE49-F238E27FC236}">
                <a16:creationId xmlns:a16="http://schemas.microsoft.com/office/drawing/2014/main" id="{1DF3E32B-7DA2-AE61-7D44-B6EFC060BD06}"/>
              </a:ext>
            </a:extLst>
          </p:cNvPr>
          <p:cNvSpPr/>
          <p:nvPr/>
        </p:nvSpPr>
        <p:spPr>
          <a:xfrm>
            <a:off x="2603507" y="4678458"/>
            <a:ext cx="465661" cy="313267"/>
          </a:xfrm>
          <a:prstGeom prst="rect">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35" name="矩形 34">
            <a:extLst>
              <a:ext uri="{FF2B5EF4-FFF2-40B4-BE49-F238E27FC236}">
                <a16:creationId xmlns:a16="http://schemas.microsoft.com/office/drawing/2014/main" id="{1CDCB5CB-7564-0348-9242-526573DB8EC2}"/>
              </a:ext>
            </a:extLst>
          </p:cNvPr>
          <p:cNvSpPr/>
          <p:nvPr/>
        </p:nvSpPr>
        <p:spPr>
          <a:xfrm>
            <a:off x="2588679" y="5459845"/>
            <a:ext cx="465665" cy="31326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36" name="矩形 35">
            <a:extLst>
              <a:ext uri="{FF2B5EF4-FFF2-40B4-BE49-F238E27FC236}">
                <a16:creationId xmlns:a16="http://schemas.microsoft.com/office/drawing/2014/main" id="{9E2D3F0B-7006-2FD4-D48B-74F8B09CC556}"/>
              </a:ext>
            </a:extLst>
          </p:cNvPr>
          <p:cNvSpPr/>
          <p:nvPr/>
        </p:nvSpPr>
        <p:spPr>
          <a:xfrm>
            <a:off x="2588679" y="5764645"/>
            <a:ext cx="465661" cy="313267"/>
          </a:xfrm>
          <a:prstGeom prst="rect">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39" name="矩形 38">
            <a:extLst>
              <a:ext uri="{FF2B5EF4-FFF2-40B4-BE49-F238E27FC236}">
                <a16:creationId xmlns:a16="http://schemas.microsoft.com/office/drawing/2014/main" id="{49F0BCE9-9974-DF04-C996-CB11B815C345}"/>
              </a:ext>
            </a:extLst>
          </p:cNvPr>
          <p:cNvSpPr/>
          <p:nvPr/>
        </p:nvSpPr>
        <p:spPr>
          <a:xfrm>
            <a:off x="2588679" y="6226078"/>
            <a:ext cx="465665" cy="31326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40" name="矩形 39">
            <a:extLst>
              <a:ext uri="{FF2B5EF4-FFF2-40B4-BE49-F238E27FC236}">
                <a16:creationId xmlns:a16="http://schemas.microsoft.com/office/drawing/2014/main" id="{390124F7-6B4F-37E5-41FB-01B383D299B1}"/>
              </a:ext>
            </a:extLst>
          </p:cNvPr>
          <p:cNvSpPr/>
          <p:nvPr/>
        </p:nvSpPr>
        <p:spPr>
          <a:xfrm>
            <a:off x="2588679" y="6530878"/>
            <a:ext cx="465661" cy="313267"/>
          </a:xfrm>
          <a:prstGeom prst="rect">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cxnSp>
        <p:nvCxnSpPr>
          <p:cNvPr id="42" name="直接箭头连接符 41">
            <a:extLst>
              <a:ext uri="{FF2B5EF4-FFF2-40B4-BE49-F238E27FC236}">
                <a16:creationId xmlns:a16="http://schemas.microsoft.com/office/drawing/2014/main" id="{181AE7EB-D6D3-A2C4-50AB-36CD585DEB3F}"/>
              </a:ext>
            </a:extLst>
          </p:cNvPr>
          <p:cNvCxnSpPr>
            <a:cxnSpLocks/>
            <a:stCxn id="10" idx="3"/>
          </p:cNvCxnSpPr>
          <p:nvPr/>
        </p:nvCxnSpPr>
        <p:spPr>
          <a:xfrm flipV="1">
            <a:off x="1519767" y="4885273"/>
            <a:ext cx="237049" cy="48772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3" name="直接箭头连接符 42">
            <a:extLst>
              <a:ext uri="{FF2B5EF4-FFF2-40B4-BE49-F238E27FC236}">
                <a16:creationId xmlns:a16="http://schemas.microsoft.com/office/drawing/2014/main" id="{2AB6DD44-3D53-FF90-E196-1DC7E4B8B2EE}"/>
              </a:ext>
            </a:extLst>
          </p:cNvPr>
          <p:cNvCxnSpPr>
            <a:cxnSpLocks/>
          </p:cNvCxnSpPr>
          <p:nvPr/>
        </p:nvCxnSpPr>
        <p:spPr>
          <a:xfrm>
            <a:off x="1519766" y="5686269"/>
            <a:ext cx="237050" cy="45296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7" name="直接箭头连接符 46">
            <a:extLst>
              <a:ext uri="{FF2B5EF4-FFF2-40B4-BE49-F238E27FC236}">
                <a16:creationId xmlns:a16="http://schemas.microsoft.com/office/drawing/2014/main" id="{93427022-FC8E-B80B-74E3-2483CD5CDE7A}"/>
              </a:ext>
            </a:extLst>
          </p:cNvPr>
          <p:cNvCxnSpPr>
            <a:cxnSpLocks/>
          </p:cNvCxnSpPr>
          <p:nvPr/>
        </p:nvCxnSpPr>
        <p:spPr>
          <a:xfrm flipV="1">
            <a:off x="2239437" y="4686925"/>
            <a:ext cx="349242" cy="8322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9" name="直接箭头连接符 48">
            <a:extLst>
              <a:ext uri="{FF2B5EF4-FFF2-40B4-BE49-F238E27FC236}">
                <a16:creationId xmlns:a16="http://schemas.microsoft.com/office/drawing/2014/main" id="{2FE66E9E-3B05-7A1F-90D5-3D5026CAB5A2}"/>
              </a:ext>
            </a:extLst>
          </p:cNvPr>
          <p:cNvCxnSpPr>
            <a:cxnSpLocks/>
          </p:cNvCxnSpPr>
          <p:nvPr/>
        </p:nvCxnSpPr>
        <p:spPr>
          <a:xfrm flipV="1">
            <a:off x="2214021" y="5739598"/>
            <a:ext cx="374654" cy="28487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4" name="直接箭头连接符 53">
            <a:extLst>
              <a:ext uri="{FF2B5EF4-FFF2-40B4-BE49-F238E27FC236}">
                <a16:creationId xmlns:a16="http://schemas.microsoft.com/office/drawing/2014/main" id="{C78DC9A4-D637-F491-8CD7-3F142A2130B2}"/>
              </a:ext>
            </a:extLst>
          </p:cNvPr>
          <p:cNvCxnSpPr>
            <a:cxnSpLocks/>
            <a:endCxn id="40" idx="1"/>
          </p:cNvCxnSpPr>
          <p:nvPr/>
        </p:nvCxnSpPr>
        <p:spPr>
          <a:xfrm>
            <a:off x="2230955" y="6259611"/>
            <a:ext cx="357724" cy="42790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57" name="矩形 56">
            <a:extLst>
              <a:ext uri="{FF2B5EF4-FFF2-40B4-BE49-F238E27FC236}">
                <a16:creationId xmlns:a16="http://schemas.microsoft.com/office/drawing/2014/main" id="{0DDA4C32-D282-4AD4-D915-AB91BD9199B4}"/>
              </a:ext>
            </a:extLst>
          </p:cNvPr>
          <p:cNvSpPr/>
          <p:nvPr/>
        </p:nvSpPr>
        <p:spPr>
          <a:xfrm>
            <a:off x="3363373" y="4373658"/>
            <a:ext cx="772595" cy="304800"/>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page</a:t>
            </a:r>
            <a:endParaRPr lang="zh-CN" altLang="en-US" dirty="0"/>
          </a:p>
        </p:txBody>
      </p:sp>
      <p:sp>
        <p:nvSpPr>
          <p:cNvPr id="58" name="矩形 57">
            <a:extLst>
              <a:ext uri="{FF2B5EF4-FFF2-40B4-BE49-F238E27FC236}">
                <a16:creationId xmlns:a16="http://schemas.microsoft.com/office/drawing/2014/main" id="{063EEB88-F43D-FDB3-1C58-47D010DE9733}"/>
              </a:ext>
            </a:extLst>
          </p:cNvPr>
          <p:cNvSpPr/>
          <p:nvPr/>
        </p:nvSpPr>
        <p:spPr>
          <a:xfrm>
            <a:off x="3363373" y="4686925"/>
            <a:ext cx="772595" cy="304800"/>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page</a:t>
            </a:r>
            <a:endParaRPr lang="zh-CN" altLang="en-US" dirty="0"/>
          </a:p>
        </p:txBody>
      </p:sp>
      <p:sp>
        <p:nvSpPr>
          <p:cNvPr id="59" name="矩形 58">
            <a:extLst>
              <a:ext uri="{FF2B5EF4-FFF2-40B4-BE49-F238E27FC236}">
                <a16:creationId xmlns:a16="http://schemas.microsoft.com/office/drawing/2014/main" id="{8BFD7446-2BDE-0AE8-FEDD-C40B753DC9D3}"/>
              </a:ext>
            </a:extLst>
          </p:cNvPr>
          <p:cNvSpPr/>
          <p:nvPr/>
        </p:nvSpPr>
        <p:spPr>
          <a:xfrm>
            <a:off x="3363373" y="5480484"/>
            <a:ext cx="772595" cy="304800"/>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page</a:t>
            </a:r>
            <a:endParaRPr lang="zh-CN" altLang="en-US" dirty="0"/>
          </a:p>
        </p:txBody>
      </p:sp>
      <p:sp>
        <p:nvSpPr>
          <p:cNvPr id="60" name="矩形 59">
            <a:extLst>
              <a:ext uri="{FF2B5EF4-FFF2-40B4-BE49-F238E27FC236}">
                <a16:creationId xmlns:a16="http://schemas.microsoft.com/office/drawing/2014/main" id="{D4A99C96-1295-0E8A-29B1-97FDFDCD571B}"/>
              </a:ext>
            </a:extLst>
          </p:cNvPr>
          <p:cNvSpPr/>
          <p:nvPr/>
        </p:nvSpPr>
        <p:spPr>
          <a:xfrm>
            <a:off x="3363373" y="5781051"/>
            <a:ext cx="772595" cy="304800"/>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page</a:t>
            </a:r>
            <a:endParaRPr lang="zh-CN" altLang="en-US" dirty="0"/>
          </a:p>
        </p:txBody>
      </p:sp>
      <p:sp>
        <p:nvSpPr>
          <p:cNvPr id="61" name="矩形 60">
            <a:extLst>
              <a:ext uri="{FF2B5EF4-FFF2-40B4-BE49-F238E27FC236}">
                <a16:creationId xmlns:a16="http://schemas.microsoft.com/office/drawing/2014/main" id="{7F6FA028-767E-BBD2-431F-6DF9D611D248}"/>
              </a:ext>
            </a:extLst>
          </p:cNvPr>
          <p:cNvSpPr/>
          <p:nvPr/>
        </p:nvSpPr>
        <p:spPr>
          <a:xfrm>
            <a:off x="3363372" y="6234545"/>
            <a:ext cx="772595" cy="304800"/>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page</a:t>
            </a:r>
            <a:endParaRPr lang="zh-CN" altLang="en-US" dirty="0"/>
          </a:p>
        </p:txBody>
      </p:sp>
      <p:sp>
        <p:nvSpPr>
          <p:cNvPr id="62" name="矩形 61">
            <a:extLst>
              <a:ext uri="{FF2B5EF4-FFF2-40B4-BE49-F238E27FC236}">
                <a16:creationId xmlns:a16="http://schemas.microsoft.com/office/drawing/2014/main" id="{793CB4EE-F3C6-F61C-3B7C-586FAADECB42}"/>
              </a:ext>
            </a:extLst>
          </p:cNvPr>
          <p:cNvSpPr/>
          <p:nvPr/>
        </p:nvSpPr>
        <p:spPr>
          <a:xfrm>
            <a:off x="3363371" y="6530878"/>
            <a:ext cx="772595" cy="304800"/>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page</a:t>
            </a:r>
            <a:endParaRPr lang="zh-CN" altLang="en-US" dirty="0"/>
          </a:p>
        </p:txBody>
      </p:sp>
      <p:cxnSp>
        <p:nvCxnSpPr>
          <p:cNvPr id="63" name="直接箭头连接符 62">
            <a:extLst>
              <a:ext uri="{FF2B5EF4-FFF2-40B4-BE49-F238E27FC236}">
                <a16:creationId xmlns:a16="http://schemas.microsoft.com/office/drawing/2014/main" id="{D413181B-F479-82CB-9A9C-3C574E10B50E}"/>
              </a:ext>
            </a:extLst>
          </p:cNvPr>
          <p:cNvCxnSpPr>
            <a:cxnSpLocks/>
            <a:stCxn id="25" idx="3"/>
            <a:endCxn id="57" idx="1"/>
          </p:cNvCxnSpPr>
          <p:nvPr/>
        </p:nvCxnSpPr>
        <p:spPr>
          <a:xfrm flipV="1">
            <a:off x="3069172" y="4526058"/>
            <a:ext cx="294201" cy="423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66" name="直接箭头连接符 65">
            <a:extLst>
              <a:ext uri="{FF2B5EF4-FFF2-40B4-BE49-F238E27FC236}">
                <a16:creationId xmlns:a16="http://schemas.microsoft.com/office/drawing/2014/main" id="{0F60DAA4-305E-C429-894F-645C087E3615}"/>
              </a:ext>
            </a:extLst>
          </p:cNvPr>
          <p:cNvCxnSpPr>
            <a:cxnSpLocks/>
          </p:cNvCxnSpPr>
          <p:nvPr/>
        </p:nvCxnSpPr>
        <p:spPr>
          <a:xfrm flipV="1">
            <a:off x="3064931" y="4839325"/>
            <a:ext cx="294201" cy="423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67" name="直接箭头连接符 66">
            <a:extLst>
              <a:ext uri="{FF2B5EF4-FFF2-40B4-BE49-F238E27FC236}">
                <a16:creationId xmlns:a16="http://schemas.microsoft.com/office/drawing/2014/main" id="{B98F9598-8185-35BD-524C-BB2AD125AD57}"/>
              </a:ext>
            </a:extLst>
          </p:cNvPr>
          <p:cNvCxnSpPr>
            <a:cxnSpLocks/>
          </p:cNvCxnSpPr>
          <p:nvPr/>
        </p:nvCxnSpPr>
        <p:spPr>
          <a:xfrm flipV="1">
            <a:off x="3061756" y="5638525"/>
            <a:ext cx="294201" cy="423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68" name="直接箭头连接符 67">
            <a:extLst>
              <a:ext uri="{FF2B5EF4-FFF2-40B4-BE49-F238E27FC236}">
                <a16:creationId xmlns:a16="http://schemas.microsoft.com/office/drawing/2014/main" id="{98956372-25AD-E140-B545-3A800B8C2E0D}"/>
              </a:ext>
            </a:extLst>
          </p:cNvPr>
          <p:cNvCxnSpPr>
            <a:cxnSpLocks/>
          </p:cNvCxnSpPr>
          <p:nvPr/>
        </p:nvCxnSpPr>
        <p:spPr>
          <a:xfrm flipV="1">
            <a:off x="3061755" y="6386576"/>
            <a:ext cx="294201" cy="423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69" name="直接箭头连接符 68">
            <a:extLst>
              <a:ext uri="{FF2B5EF4-FFF2-40B4-BE49-F238E27FC236}">
                <a16:creationId xmlns:a16="http://schemas.microsoft.com/office/drawing/2014/main" id="{B9DF7AC1-9F25-6FD0-23DE-2F36D64CF9A7}"/>
              </a:ext>
            </a:extLst>
          </p:cNvPr>
          <p:cNvCxnSpPr>
            <a:cxnSpLocks/>
          </p:cNvCxnSpPr>
          <p:nvPr/>
        </p:nvCxnSpPr>
        <p:spPr>
          <a:xfrm flipV="1">
            <a:off x="3061756" y="5943326"/>
            <a:ext cx="294201" cy="423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70" name="直接箭头连接符 69">
            <a:extLst>
              <a:ext uri="{FF2B5EF4-FFF2-40B4-BE49-F238E27FC236}">
                <a16:creationId xmlns:a16="http://schemas.microsoft.com/office/drawing/2014/main" id="{2A55F490-D1E4-86B0-D4F3-991086E73B7F}"/>
              </a:ext>
            </a:extLst>
          </p:cNvPr>
          <p:cNvCxnSpPr>
            <a:cxnSpLocks/>
          </p:cNvCxnSpPr>
          <p:nvPr/>
        </p:nvCxnSpPr>
        <p:spPr>
          <a:xfrm flipV="1">
            <a:off x="3052203" y="6695610"/>
            <a:ext cx="294201" cy="423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71" name="文本框 70">
            <a:extLst>
              <a:ext uri="{FF2B5EF4-FFF2-40B4-BE49-F238E27FC236}">
                <a16:creationId xmlns:a16="http://schemas.microsoft.com/office/drawing/2014/main" id="{E74DDFBF-ECF5-7994-7829-FC7CA6C5241A}"/>
              </a:ext>
            </a:extLst>
          </p:cNvPr>
          <p:cNvSpPr txBox="1"/>
          <p:nvPr/>
        </p:nvSpPr>
        <p:spPr>
          <a:xfrm>
            <a:off x="375383" y="4700324"/>
            <a:ext cx="492443" cy="2161454"/>
          </a:xfrm>
          <a:prstGeom prst="rect">
            <a:avLst/>
          </a:prstGeom>
          <a:noFill/>
        </p:spPr>
        <p:txBody>
          <a:bodyPr vert="eaVert" wrap="square" rtlCol="0">
            <a:spAutoFit/>
          </a:bodyPr>
          <a:lstStyle/>
          <a:p>
            <a:r>
              <a:rPr lang="zh-CN" altLang="en-US" sz="2000" dirty="0"/>
              <a:t>页表结构示意图</a:t>
            </a:r>
          </a:p>
        </p:txBody>
      </p:sp>
      <p:sp>
        <p:nvSpPr>
          <p:cNvPr id="74" name="矩形: 圆角 73">
            <a:extLst>
              <a:ext uri="{FF2B5EF4-FFF2-40B4-BE49-F238E27FC236}">
                <a16:creationId xmlns:a16="http://schemas.microsoft.com/office/drawing/2014/main" id="{81E25314-3827-1773-1B43-421B886C544F}"/>
              </a:ext>
            </a:extLst>
          </p:cNvPr>
          <p:cNvSpPr/>
          <p:nvPr/>
        </p:nvSpPr>
        <p:spPr>
          <a:xfrm>
            <a:off x="6680188" y="4271171"/>
            <a:ext cx="2573868" cy="202452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sz="2000" dirty="0"/>
              <a:t>内存映射寄存器：</a:t>
            </a:r>
            <a:endParaRPr lang="en-US" altLang="zh-CN" sz="2000" dirty="0"/>
          </a:p>
          <a:p>
            <a:pPr marL="342900" indent="-342900">
              <a:lnSpc>
                <a:spcPct val="150000"/>
              </a:lnSpc>
              <a:buFont typeface="Arial" panose="020B0604020202020204" pitchFamily="34" charset="0"/>
              <a:buChar char="•"/>
            </a:pPr>
            <a:r>
              <a:rPr lang="en-US" altLang="zh-CN" sz="2000" dirty="0"/>
              <a:t>UART (</a:t>
            </a:r>
            <a:r>
              <a:rPr lang="zh-CN" altLang="en-US" sz="2000" dirty="0"/>
              <a:t>串口</a:t>
            </a:r>
            <a:r>
              <a:rPr lang="en-US" altLang="zh-CN" sz="2000" dirty="0"/>
              <a:t>)</a:t>
            </a:r>
          </a:p>
          <a:p>
            <a:pPr marL="342900" indent="-342900">
              <a:lnSpc>
                <a:spcPct val="150000"/>
              </a:lnSpc>
              <a:buFont typeface="Arial" panose="020B0604020202020204" pitchFamily="34" charset="0"/>
              <a:buChar char="•"/>
            </a:pPr>
            <a:r>
              <a:rPr lang="en-US" altLang="zh-CN" sz="2000" dirty="0"/>
              <a:t>CLINT</a:t>
            </a:r>
            <a:r>
              <a:rPr lang="zh-CN" altLang="en-US" sz="2000" dirty="0"/>
              <a:t> </a:t>
            </a:r>
            <a:r>
              <a:rPr lang="en-US" altLang="zh-CN" sz="2000" dirty="0"/>
              <a:t>(trap</a:t>
            </a:r>
            <a:r>
              <a:rPr lang="zh-CN" altLang="en-US" sz="2000" dirty="0"/>
              <a:t>相关</a:t>
            </a:r>
            <a:r>
              <a:rPr lang="en-US" altLang="zh-CN" sz="2000" dirty="0"/>
              <a:t>)</a:t>
            </a:r>
          </a:p>
          <a:p>
            <a:pPr marL="342900" indent="-342900">
              <a:lnSpc>
                <a:spcPct val="150000"/>
              </a:lnSpc>
              <a:buFont typeface="Arial" panose="020B0604020202020204" pitchFamily="34" charset="0"/>
              <a:buChar char="•"/>
            </a:pPr>
            <a:r>
              <a:rPr lang="en-US" altLang="zh-CN" sz="2000" dirty="0"/>
              <a:t>PLIC (trap</a:t>
            </a:r>
            <a:r>
              <a:rPr lang="zh-CN" altLang="en-US" sz="2000" dirty="0"/>
              <a:t>相关</a:t>
            </a:r>
            <a:r>
              <a:rPr lang="en-US" altLang="zh-CN" sz="2000" dirty="0"/>
              <a:t>)</a:t>
            </a:r>
            <a:endParaRPr lang="zh-CN" altLang="en-US" sz="2000" dirty="0"/>
          </a:p>
        </p:txBody>
      </p:sp>
      <p:sp>
        <p:nvSpPr>
          <p:cNvPr id="75" name="矩形: 圆角 74">
            <a:extLst>
              <a:ext uri="{FF2B5EF4-FFF2-40B4-BE49-F238E27FC236}">
                <a16:creationId xmlns:a16="http://schemas.microsoft.com/office/drawing/2014/main" id="{674F2B3B-89D7-EE68-CCA3-78DFC5259039}"/>
              </a:ext>
            </a:extLst>
          </p:cNvPr>
          <p:cNvSpPr/>
          <p:nvPr/>
        </p:nvSpPr>
        <p:spPr>
          <a:xfrm>
            <a:off x="9472074" y="4292778"/>
            <a:ext cx="2237325" cy="202452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sz="2000" dirty="0"/>
              <a:t>代码和数据空间：</a:t>
            </a:r>
            <a:endParaRPr lang="en-US" altLang="zh-CN" sz="2000" dirty="0"/>
          </a:p>
          <a:p>
            <a:pPr marL="342900" indent="-342900">
              <a:lnSpc>
                <a:spcPct val="150000"/>
              </a:lnSpc>
              <a:buFont typeface="Arial" panose="020B0604020202020204" pitchFamily="34" charset="0"/>
              <a:buChar char="•"/>
            </a:pPr>
            <a:r>
              <a:rPr lang="zh-CN" altLang="en-US" sz="2000" dirty="0"/>
              <a:t>内核代码</a:t>
            </a:r>
            <a:endParaRPr lang="en-US" altLang="zh-CN" sz="2000" dirty="0"/>
          </a:p>
          <a:p>
            <a:pPr marL="342900" indent="-342900">
              <a:lnSpc>
                <a:spcPct val="150000"/>
              </a:lnSpc>
              <a:buFont typeface="Arial" panose="020B0604020202020204" pitchFamily="34" charset="0"/>
              <a:buChar char="•"/>
            </a:pPr>
            <a:r>
              <a:rPr lang="zh-CN" altLang="en-US" sz="2000" dirty="0"/>
              <a:t>内核数据</a:t>
            </a:r>
            <a:endParaRPr lang="en-US" altLang="zh-CN" sz="2000" dirty="0"/>
          </a:p>
          <a:p>
            <a:pPr marL="342900" indent="-342900">
              <a:lnSpc>
                <a:spcPct val="150000"/>
              </a:lnSpc>
              <a:buFont typeface="Arial" panose="020B0604020202020204" pitchFamily="34" charset="0"/>
              <a:buChar char="•"/>
            </a:pPr>
            <a:r>
              <a:rPr lang="zh-CN" altLang="en-US" sz="2000" dirty="0"/>
              <a:t>可分配区域</a:t>
            </a:r>
          </a:p>
        </p:txBody>
      </p:sp>
      <p:sp>
        <p:nvSpPr>
          <p:cNvPr id="76" name="文本框 75">
            <a:extLst>
              <a:ext uri="{FF2B5EF4-FFF2-40B4-BE49-F238E27FC236}">
                <a16:creationId xmlns:a16="http://schemas.microsoft.com/office/drawing/2014/main" id="{61448991-D68D-DB3C-642B-74F6D33CC5B6}"/>
              </a:ext>
            </a:extLst>
          </p:cNvPr>
          <p:cNvSpPr txBox="1"/>
          <p:nvPr/>
        </p:nvSpPr>
        <p:spPr>
          <a:xfrm>
            <a:off x="6800863" y="6435568"/>
            <a:ext cx="5029196" cy="400110"/>
          </a:xfrm>
          <a:prstGeom prst="rect">
            <a:avLst/>
          </a:prstGeom>
          <a:noFill/>
        </p:spPr>
        <p:txBody>
          <a:bodyPr wrap="square" rtlCol="0">
            <a:spAutoFit/>
          </a:bodyPr>
          <a:lstStyle/>
          <a:p>
            <a:r>
              <a:rPr lang="en-US" altLang="zh-CN" sz="2000" dirty="0"/>
              <a:t>tips:</a:t>
            </a:r>
            <a:r>
              <a:rPr lang="zh-CN" altLang="en-US" sz="2000" dirty="0"/>
              <a:t> 只关注这一步和下一步会用到的部分</a:t>
            </a:r>
          </a:p>
        </p:txBody>
      </p:sp>
    </p:spTree>
    <p:extLst>
      <p:ext uri="{BB962C8B-B14F-4D97-AF65-F5344CB8AC3E}">
        <p14:creationId xmlns:p14="http://schemas.microsoft.com/office/powerpoint/2010/main" val="1935762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500"/>
                                        <p:tgtEl>
                                          <p:spTgt spid="14"/>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fade">
                                      <p:cBhvr>
                                        <p:cTn id="24" dur="500"/>
                                        <p:tgtEl>
                                          <p:spTgt spid="21"/>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fade">
                                      <p:cBhvr>
                                        <p:cTn id="27" dur="500"/>
                                        <p:tgtEl>
                                          <p:spTgt spid="23"/>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4"/>
                                        </p:tgtEl>
                                        <p:attrNameLst>
                                          <p:attrName>style.visibility</p:attrName>
                                        </p:attrNameLst>
                                      </p:cBhvr>
                                      <p:to>
                                        <p:strVal val="visible"/>
                                      </p:to>
                                    </p:set>
                                    <p:animEffect transition="in" filter="fade">
                                      <p:cBhvr>
                                        <p:cTn id="30" dur="500"/>
                                        <p:tgtEl>
                                          <p:spTgt spid="24"/>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5"/>
                                        </p:tgtEl>
                                        <p:attrNameLst>
                                          <p:attrName>style.visibility</p:attrName>
                                        </p:attrNameLst>
                                      </p:cBhvr>
                                      <p:to>
                                        <p:strVal val="visible"/>
                                      </p:to>
                                    </p:set>
                                    <p:animEffect transition="in" filter="fade">
                                      <p:cBhvr>
                                        <p:cTn id="33" dur="500"/>
                                        <p:tgtEl>
                                          <p:spTgt spid="25"/>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0"/>
                                        </p:tgtEl>
                                        <p:attrNameLst>
                                          <p:attrName>style.visibility</p:attrName>
                                        </p:attrNameLst>
                                      </p:cBhvr>
                                      <p:to>
                                        <p:strVal val="visible"/>
                                      </p:to>
                                    </p:set>
                                    <p:animEffect transition="in" filter="fade">
                                      <p:cBhvr>
                                        <p:cTn id="36" dur="500"/>
                                        <p:tgtEl>
                                          <p:spTgt spid="30"/>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5"/>
                                        </p:tgtEl>
                                        <p:attrNameLst>
                                          <p:attrName>style.visibility</p:attrName>
                                        </p:attrNameLst>
                                      </p:cBhvr>
                                      <p:to>
                                        <p:strVal val="visible"/>
                                      </p:to>
                                    </p:set>
                                    <p:animEffect transition="in" filter="fade">
                                      <p:cBhvr>
                                        <p:cTn id="39" dur="500"/>
                                        <p:tgtEl>
                                          <p:spTgt spid="35"/>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36"/>
                                        </p:tgtEl>
                                        <p:attrNameLst>
                                          <p:attrName>style.visibility</p:attrName>
                                        </p:attrNameLst>
                                      </p:cBhvr>
                                      <p:to>
                                        <p:strVal val="visible"/>
                                      </p:to>
                                    </p:set>
                                    <p:animEffect transition="in" filter="fade">
                                      <p:cBhvr>
                                        <p:cTn id="42" dur="500"/>
                                        <p:tgtEl>
                                          <p:spTgt spid="36"/>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39"/>
                                        </p:tgtEl>
                                        <p:attrNameLst>
                                          <p:attrName>style.visibility</p:attrName>
                                        </p:attrNameLst>
                                      </p:cBhvr>
                                      <p:to>
                                        <p:strVal val="visible"/>
                                      </p:to>
                                    </p:set>
                                    <p:animEffect transition="in" filter="fade">
                                      <p:cBhvr>
                                        <p:cTn id="45" dur="500"/>
                                        <p:tgtEl>
                                          <p:spTgt spid="39"/>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40"/>
                                        </p:tgtEl>
                                        <p:attrNameLst>
                                          <p:attrName>style.visibility</p:attrName>
                                        </p:attrNameLst>
                                      </p:cBhvr>
                                      <p:to>
                                        <p:strVal val="visible"/>
                                      </p:to>
                                    </p:set>
                                    <p:animEffect transition="in" filter="fade">
                                      <p:cBhvr>
                                        <p:cTn id="48" dur="500"/>
                                        <p:tgtEl>
                                          <p:spTgt spid="40"/>
                                        </p:tgtEl>
                                      </p:cBhvr>
                                    </p:animEffect>
                                  </p:childTnLst>
                                </p:cTn>
                              </p:par>
                              <p:par>
                                <p:cTn id="49" presetID="10" presetClass="entr" presetSubtype="0" fill="hold" nodeType="withEffect">
                                  <p:stCondLst>
                                    <p:cond delay="0"/>
                                  </p:stCondLst>
                                  <p:childTnLst>
                                    <p:set>
                                      <p:cBhvr>
                                        <p:cTn id="50" dur="1" fill="hold">
                                          <p:stCondLst>
                                            <p:cond delay="0"/>
                                          </p:stCondLst>
                                        </p:cTn>
                                        <p:tgtEl>
                                          <p:spTgt spid="42"/>
                                        </p:tgtEl>
                                        <p:attrNameLst>
                                          <p:attrName>style.visibility</p:attrName>
                                        </p:attrNameLst>
                                      </p:cBhvr>
                                      <p:to>
                                        <p:strVal val="visible"/>
                                      </p:to>
                                    </p:set>
                                    <p:animEffect transition="in" filter="fade">
                                      <p:cBhvr>
                                        <p:cTn id="51" dur="500"/>
                                        <p:tgtEl>
                                          <p:spTgt spid="42"/>
                                        </p:tgtEl>
                                      </p:cBhvr>
                                    </p:animEffect>
                                  </p:childTnLst>
                                </p:cTn>
                              </p:par>
                              <p:par>
                                <p:cTn id="52" presetID="10" presetClass="entr" presetSubtype="0" fill="hold" nodeType="withEffect">
                                  <p:stCondLst>
                                    <p:cond delay="0"/>
                                  </p:stCondLst>
                                  <p:childTnLst>
                                    <p:set>
                                      <p:cBhvr>
                                        <p:cTn id="53" dur="1" fill="hold">
                                          <p:stCondLst>
                                            <p:cond delay="0"/>
                                          </p:stCondLst>
                                        </p:cTn>
                                        <p:tgtEl>
                                          <p:spTgt spid="43"/>
                                        </p:tgtEl>
                                        <p:attrNameLst>
                                          <p:attrName>style.visibility</p:attrName>
                                        </p:attrNameLst>
                                      </p:cBhvr>
                                      <p:to>
                                        <p:strVal val="visible"/>
                                      </p:to>
                                    </p:set>
                                    <p:animEffect transition="in" filter="fade">
                                      <p:cBhvr>
                                        <p:cTn id="54" dur="500"/>
                                        <p:tgtEl>
                                          <p:spTgt spid="43"/>
                                        </p:tgtEl>
                                      </p:cBhvr>
                                    </p:animEffect>
                                  </p:childTnLst>
                                </p:cTn>
                              </p:par>
                              <p:par>
                                <p:cTn id="55" presetID="10" presetClass="entr" presetSubtype="0" fill="hold" nodeType="withEffect">
                                  <p:stCondLst>
                                    <p:cond delay="0"/>
                                  </p:stCondLst>
                                  <p:childTnLst>
                                    <p:set>
                                      <p:cBhvr>
                                        <p:cTn id="56" dur="1" fill="hold">
                                          <p:stCondLst>
                                            <p:cond delay="0"/>
                                          </p:stCondLst>
                                        </p:cTn>
                                        <p:tgtEl>
                                          <p:spTgt spid="47"/>
                                        </p:tgtEl>
                                        <p:attrNameLst>
                                          <p:attrName>style.visibility</p:attrName>
                                        </p:attrNameLst>
                                      </p:cBhvr>
                                      <p:to>
                                        <p:strVal val="visible"/>
                                      </p:to>
                                    </p:set>
                                    <p:animEffect transition="in" filter="fade">
                                      <p:cBhvr>
                                        <p:cTn id="57" dur="500"/>
                                        <p:tgtEl>
                                          <p:spTgt spid="47"/>
                                        </p:tgtEl>
                                      </p:cBhvr>
                                    </p:animEffect>
                                  </p:childTnLst>
                                </p:cTn>
                              </p:par>
                              <p:par>
                                <p:cTn id="58" presetID="10" presetClass="entr" presetSubtype="0" fill="hold" nodeType="withEffect">
                                  <p:stCondLst>
                                    <p:cond delay="0"/>
                                  </p:stCondLst>
                                  <p:childTnLst>
                                    <p:set>
                                      <p:cBhvr>
                                        <p:cTn id="59" dur="1" fill="hold">
                                          <p:stCondLst>
                                            <p:cond delay="0"/>
                                          </p:stCondLst>
                                        </p:cTn>
                                        <p:tgtEl>
                                          <p:spTgt spid="49"/>
                                        </p:tgtEl>
                                        <p:attrNameLst>
                                          <p:attrName>style.visibility</p:attrName>
                                        </p:attrNameLst>
                                      </p:cBhvr>
                                      <p:to>
                                        <p:strVal val="visible"/>
                                      </p:to>
                                    </p:set>
                                    <p:animEffect transition="in" filter="fade">
                                      <p:cBhvr>
                                        <p:cTn id="60" dur="500"/>
                                        <p:tgtEl>
                                          <p:spTgt spid="49"/>
                                        </p:tgtEl>
                                      </p:cBhvr>
                                    </p:animEffect>
                                  </p:childTnLst>
                                </p:cTn>
                              </p:par>
                              <p:par>
                                <p:cTn id="61" presetID="10" presetClass="entr" presetSubtype="0" fill="hold" nodeType="withEffect">
                                  <p:stCondLst>
                                    <p:cond delay="0"/>
                                  </p:stCondLst>
                                  <p:childTnLst>
                                    <p:set>
                                      <p:cBhvr>
                                        <p:cTn id="62" dur="1" fill="hold">
                                          <p:stCondLst>
                                            <p:cond delay="0"/>
                                          </p:stCondLst>
                                        </p:cTn>
                                        <p:tgtEl>
                                          <p:spTgt spid="54"/>
                                        </p:tgtEl>
                                        <p:attrNameLst>
                                          <p:attrName>style.visibility</p:attrName>
                                        </p:attrNameLst>
                                      </p:cBhvr>
                                      <p:to>
                                        <p:strVal val="visible"/>
                                      </p:to>
                                    </p:set>
                                    <p:animEffect transition="in" filter="fade">
                                      <p:cBhvr>
                                        <p:cTn id="63" dur="500"/>
                                        <p:tgtEl>
                                          <p:spTgt spid="54"/>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57"/>
                                        </p:tgtEl>
                                        <p:attrNameLst>
                                          <p:attrName>style.visibility</p:attrName>
                                        </p:attrNameLst>
                                      </p:cBhvr>
                                      <p:to>
                                        <p:strVal val="visible"/>
                                      </p:to>
                                    </p:set>
                                    <p:animEffect transition="in" filter="fade">
                                      <p:cBhvr>
                                        <p:cTn id="66" dur="500"/>
                                        <p:tgtEl>
                                          <p:spTgt spid="57"/>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58"/>
                                        </p:tgtEl>
                                        <p:attrNameLst>
                                          <p:attrName>style.visibility</p:attrName>
                                        </p:attrNameLst>
                                      </p:cBhvr>
                                      <p:to>
                                        <p:strVal val="visible"/>
                                      </p:to>
                                    </p:set>
                                    <p:animEffect transition="in" filter="fade">
                                      <p:cBhvr>
                                        <p:cTn id="69" dur="500"/>
                                        <p:tgtEl>
                                          <p:spTgt spid="58"/>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59"/>
                                        </p:tgtEl>
                                        <p:attrNameLst>
                                          <p:attrName>style.visibility</p:attrName>
                                        </p:attrNameLst>
                                      </p:cBhvr>
                                      <p:to>
                                        <p:strVal val="visible"/>
                                      </p:to>
                                    </p:set>
                                    <p:animEffect transition="in" filter="fade">
                                      <p:cBhvr>
                                        <p:cTn id="72" dur="500"/>
                                        <p:tgtEl>
                                          <p:spTgt spid="59"/>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60"/>
                                        </p:tgtEl>
                                        <p:attrNameLst>
                                          <p:attrName>style.visibility</p:attrName>
                                        </p:attrNameLst>
                                      </p:cBhvr>
                                      <p:to>
                                        <p:strVal val="visible"/>
                                      </p:to>
                                    </p:set>
                                    <p:animEffect transition="in" filter="fade">
                                      <p:cBhvr>
                                        <p:cTn id="75" dur="500"/>
                                        <p:tgtEl>
                                          <p:spTgt spid="60"/>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61"/>
                                        </p:tgtEl>
                                        <p:attrNameLst>
                                          <p:attrName>style.visibility</p:attrName>
                                        </p:attrNameLst>
                                      </p:cBhvr>
                                      <p:to>
                                        <p:strVal val="visible"/>
                                      </p:to>
                                    </p:set>
                                    <p:animEffect transition="in" filter="fade">
                                      <p:cBhvr>
                                        <p:cTn id="78" dur="500"/>
                                        <p:tgtEl>
                                          <p:spTgt spid="61"/>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62"/>
                                        </p:tgtEl>
                                        <p:attrNameLst>
                                          <p:attrName>style.visibility</p:attrName>
                                        </p:attrNameLst>
                                      </p:cBhvr>
                                      <p:to>
                                        <p:strVal val="visible"/>
                                      </p:to>
                                    </p:set>
                                    <p:animEffect transition="in" filter="fade">
                                      <p:cBhvr>
                                        <p:cTn id="81" dur="500"/>
                                        <p:tgtEl>
                                          <p:spTgt spid="62"/>
                                        </p:tgtEl>
                                      </p:cBhvr>
                                    </p:animEffect>
                                  </p:childTnLst>
                                </p:cTn>
                              </p:par>
                              <p:par>
                                <p:cTn id="82" presetID="10" presetClass="entr" presetSubtype="0" fill="hold" nodeType="withEffect">
                                  <p:stCondLst>
                                    <p:cond delay="0"/>
                                  </p:stCondLst>
                                  <p:childTnLst>
                                    <p:set>
                                      <p:cBhvr>
                                        <p:cTn id="83" dur="1" fill="hold">
                                          <p:stCondLst>
                                            <p:cond delay="0"/>
                                          </p:stCondLst>
                                        </p:cTn>
                                        <p:tgtEl>
                                          <p:spTgt spid="63"/>
                                        </p:tgtEl>
                                        <p:attrNameLst>
                                          <p:attrName>style.visibility</p:attrName>
                                        </p:attrNameLst>
                                      </p:cBhvr>
                                      <p:to>
                                        <p:strVal val="visible"/>
                                      </p:to>
                                    </p:set>
                                    <p:animEffect transition="in" filter="fade">
                                      <p:cBhvr>
                                        <p:cTn id="84" dur="500"/>
                                        <p:tgtEl>
                                          <p:spTgt spid="63"/>
                                        </p:tgtEl>
                                      </p:cBhvr>
                                    </p:animEffect>
                                  </p:childTnLst>
                                </p:cTn>
                              </p:par>
                              <p:par>
                                <p:cTn id="85" presetID="10" presetClass="entr" presetSubtype="0" fill="hold" nodeType="withEffect">
                                  <p:stCondLst>
                                    <p:cond delay="0"/>
                                  </p:stCondLst>
                                  <p:childTnLst>
                                    <p:set>
                                      <p:cBhvr>
                                        <p:cTn id="86" dur="1" fill="hold">
                                          <p:stCondLst>
                                            <p:cond delay="0"/>
                                          </p:stCondLst>
                                        </p:cTn>
                                        <p:tgtEl>
                                          <p:spTgt spid="66"/>
                                        </p:tgtEl>
                                        <p:attrNameLst>
                                          <p:attrName>style.visibility</p:attrName>
                                        </p:attrNameLst>
                                      </p:cBhvr>
                                      <p:to>
                                        <p:strVal val="visible"/>
                                      </p:to>
                                    </p:set>
                                    <p:animEffect transition="in" filter="fade">
                                      <p:cBhvr>
                                        <p:cTn id="87" dur="500"/>
                                        <p:tgtEl>
                                          <p:spTgt spid="66"/>
                                        </p:tgtEl>
                                      </p:cBhvr>
                                    </p:animEffect>
                                  </p:childTnLst>
                                </p:cTn>
                              </p:par>
                              <p:par>
                                <p:cTn id="88" presetID="10" presetClass="entr" presetSubtype="0" fill="hold" nodeType="withEffect">
                                  <p:stCondLst>
                                    <p:cond delay="0"/>
                                  </p:stCondLst>
                                  <p:childTnLst>
                                    <p:set>
                                      <p:cBhvr>
                                        <p:cTn id="89" dur="1" fill="hold">
                                          <p:stCondLst>
                                            <p:cond delay="0"/>
                                          </p:stCondLst>
                                        </p:cTn>
                                        <p:tgtEl>
                                          <p:spTgt spid="67"/>
                                        </p:tgtEl>
                                        <p:attrNameLst>
                                          <p:attrName>style.visibility</p:attrName>
                                        </p:attrNameLst>
                                      </p:cBhvr>
                                      <p:to>
                                        <p:strVal val="visible"/>
                                      </p:to>
                                    </p:set>
                                    <p:animEffect transition="in" filter="fade">
                                      <p:cBhvr>
                                        <p:cTn id="90" dur="500"/>
                                        <p:tgtEl>
                                          <p:spTgt spid="67"/>
                                        </p:tgtEl>
                                      </p:cBhvr>
                                    </p:animEffect>
                                  </p:childTnLst>
                                </p:cTn>
                              </p:par>
                              <p:par>
                                <p:cTn id="91" presetID="10" presetClass="entr" presetSubtype="0" fill="hold" nodeType="withEffect">
                                  <p:stCondLst>
                                    <p:cond delay="0"/>
                                  </p:stCondLst>
                                  <p:childTnLst>
                                    <p:set>
                                      <p:cBhvr>
                                        <p:cTn id="92" dur="1" fill="hold">
                                          <p:stCondLst>
                                            <p:cond delay="0"/>
                                          </p:stCondLst>
                                        </p:cTn>
                                        <p:tgtEl>
                                          <p:spTgt spid="68"/>
                                        </p:tgtEl>
                                        <p:attrNameLst>
                                          <p:attrName>style.visibility</p:attrName>
                                        </p:attrNameLst>
                                      </p:cBhvr>
                                      <p:to>
                                        <p:strVal val="visible"/>
                                      </p:to>
                                    </p:set>
                                    <p:animEffect transition="in" filter="fade">
                                      <p:cBhvr>
                                        <p:cTn id="93" dur="500"/>
                                        <p:tgtEl>
                                          <p:spTgt spid="68"/>
                                        </p:tgtEl>
                                      </p:cBhvr>
                                    </p:animEffect>
                                  </p:childTnLst>
                                </p:cTn>
                              </p:par>
                              <p:par>
                                <p:cTn id="94" presetID="10" presetClass="entr" presetSubtype="0" fill="hold" nodeType="withEffect">
                                  <p:stCondLst>
                                    <p:cond delay="0"/>
                                  </p:stCondLst>
                                  <p:childTnLst>
                                    <p:set>
                                      <p:cBhvr>
                                        <p:cTn id="95" dur="1" fill="hold">
                                          <p:stCondLst>
                                            <p:cond delay="0"/>
                                          </p:stCondLst>
                                        </p:cTn>
                                        <p:tgtEl>
                                          <p:spTgt spid="69"/>
                                        </p:tgtEl>
                                        <p:attrNameLst>
                                          <p:attrName>style.visibility</p:attrName>
                                        </p:attrNameLst>
                                      </p:cBhvr>
                                      <p:to>
                                        <p:strVal val="visible"/>
                                      </p:to>
                                    </p:set>
                                    <p:animEffect transition="in" filter="fade">
                                      <p:cBhvr>
                                        <p:cTn id="96" dur="500"/>
                                        <p:tgtEl>
                                          <p:spTgt spid="69"/>
                                        </p:tgtEl>
                                      </p:cBhvr>
                                    </p:animEffect>
                                  </p:childTnLst>
                                </p:cTn>
                              </p:par>
                              <p:par>
                                <p:cTn id="97" presetID="10" presetClass="entr" presetSubtype="0" fill="hold" nodeType="withEffect">
                                  <p:stCondLst>
                                    <p:cond delay="0"/>
                                  </p:stCondLst>
                                  <p:childTnLst>
                                    <p:set>
                                      <p:cBhvr>
                                        <p:cTn id="98" dur="1" fill="hold">
                                          <p:stCondLst>
                                            <p:cond delay="0"/>
                                          </p:stCondLst>
                                        </p:cTn>
                                        <p:tgtEl>
                                          <p:spTgt spid="70"/>
                                        </p:tgtEl>
                                        <p:attrNameLst>
                                          <p:attrName>style.visibility</p:attrName>
                                        </p:attrNameLst>
                                      </p:cBhvr>
                                      <p:to>
                                        <p:strVal val="visible"/>
                                      </p:to>
                                    </p:set>
                                    <p:animEffect transition="in" filter="fade">
                                      <p:cBhvr>
                                        <p:cTn id="99" dur="500"/>
                                        <p:tgtEl>
                                          <p:spTgt spid="70"/>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71"/>
                                        </p:tgtEl>
                                        <p:attrNameLst>
                                          <p:attrName>style.visibility</p:attrName>
                                        </p:attrNameLst>
                                      </p:cBhvr>
                                      <p:to>
                                        <p:strVal val="visible"/>
                                      </p:to>
                                    </p:set>
                                    <p:animEffect transition="in" filter="fade">
                                      <p:cBhvr>
                                        <p:cTn id="102" dur="500"/>
                                        <p:tgtEl>
                                          <p:spTgt spid="71"/>
                                        </p:tgtEl>
                                      </p:cBhvr>
                                    </p:animEffec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nodeType="clickEffect">
                                  <p:stCondLst>
                                    <p:cond delay="0"/>
                                  </p:stCondLst>
                                  <p:childTnLst>
                                    <p:set>
                                      <p:cBhvr>
                                        <p:cTn id="106" dur="1" fill="hold">
                                          <p:stCondLst>
                                            <p:cond delay="0"/>
                                          </p:stCondLst>
                                        </p:cTn>
                                        <p:tgtEl>
                                          <p:spTgt spid="15"/>
                                        </p:tgtEl>
                                        <p:attrNameLst>
                                          <p:attrName>style.visibility</p:attrName>
                                        </p:attrNameLst>
                                      </p:cBhvr>
                                      <p:to>
                                        <p:strVal val="visible"/>
                                      </p:to>
                                    </p:set>
                                    <p:animEffect transition="in" filter="fade">
                                      <p:cBhvr>
                                        <p:cTn id="107" dur="500"/>
                                        <p:tgtEl>
                                          <p:spTgt spid="15"/>
                                        </p:tgtEl>
                                      </p:cBhvr>
                                    </p:animEffect>
                                  </p:childTnLst>
                                </p:cTn>
                              </p:par>
                            </p:childTnLst>
                          </p:cTn>
                        </p:par>
                      </p:childTnLst>
                    </p:cTn>
                  </p:par>
                  <p:par>
                    <p:cTn id="108" fill="hold">
                      <p:stCondLst>
                        <p:cond delay="indefinite"/>
                      </p:stCondLst>
                      <p:childTnLst>
                        <p:par>
                          <p:cTn id="109" fill="hold">
                            <p:stCondLst>
                              <p:cond delay="0"/>
                            </p:stCondLst>
                            <p:childTnLst>
                              <p:par>
                                <p:cTn id="110" presetID="10" presetClass="entr" presetSubtype="0" fill="hold" grpId="0" nodeType="clickEffect">
                                  <p:stCondLst>
                                    <p:cond delay="0"/>
                                  </p:stCondLst>
                                  <p:childTnLst>
                                    <p:set>
                                      <p:cBhvr>
                                        <p:cTn id="111" dur="1" fill="hold">
                                          <p:stCondLst>
                                            <p:cond delay="0"/>
                                          </p:stCondLst>
                                        </p:cTn>
                                        <p:tgtEl>
                                          <p:spTgt spid="13"/>
                                        </p:tgtEl>
                                        <p:attrNameLst>
                                          <p:attrName>style.visibility</p:attrName>
                                        </p:attrNameLst>
                                      </p:cBhvr>
                                      <p:to>
                                        <p:strVal val="visible"/>
                                      </p:to>
                                    </p:set>
                                    <p:animEffect transition="in" filter="fade">
                                      <p:cBhvr>
                                        <p:cTn id="112" dur="500"/>
                                        <p:tgtEl>
                                          <p:spTgt spid="13"/>
                                        </p:tgtEl>
                                      </p:cBhvr>
                                    </p:animEffect>
                                  </p:childTnLst>
                                </p:cTn>
                              </p:par>
                            </p:childTnLst>
                          </p:cTn>
                        </p:par>
                      </p:childTnLst>
                    </p:cTn>
                  </p:par>
                  <p:par>
                    <p:cTn id="113" fill="hold">
                      <p:stCondLst>
                        <p:cond delay="indefinite"/>
                      </p:stCondLst>
                      <p:childTnLst>
                        <p:par>
                          <p:cTn id="114" fill="hold">
                            <p:stCondLst>
                              <p:cond delay="0"/>
                            </p:stCondLst>
                            <p:childTnLst>
                              <p:par>
                                <p:cTn id="115" presetID="10" presetClass="entr" presetSubtype="0" fill="hold" grpId="0" nodeType="clickEffect">
                                  <p:stCondLst>
                                    <p:cond delay="0"/>
                                  </p:stCondLst>
                                  <p:childTnLst>
                                    <p:set>
                                      <p:cBhvr>
                                        <p:cTn id="116" dur="1" fill="hold">
                                          <p:stCondLst>
                                            <p:cond delay="0"/>
                                          </p:stCondLst>
                                        </p:cTn>
                                        <p:tgtEl>
                                          <p:spTgt spid="17"/>
                                        </p:tgtEl>
                                        <p:attrNameLst>
                                          <p:attrName>style.visibility</p:attrName>
                                        </p:attrNameLst>
                                      </p:cBhvr>
                                      <p:to>
                                        <p:strVal val="visible"/>
                                      </p:to>
                                    </p:set>
                                    <p:animEffect transition="in" filter="fade">
                                      <p:cBhvr>
                                        <p:cTn id="117" dur="500"/>
                                        <p:tgtEl>
                                          <p:spTgt spid="17"/>
                                        </p:tgtEl>
                                      </p:cBhvr>
                                    </p:animEffect>
                                  </p:childTnLst>
                                </p:cTn>
                              </p:par>
                              <p:par>
                                <p:cTn id="118" presetID="10" presetClass="entr" presetSubtype="0" fill="hold" grpId="0" nodeType="withEffect">
                                  <p:stCondLst>
                                    <p:cond delay="0"/>
                                  </p:stCondLst>
                                  <p:childTnLst>
                                    <p:set>
                                      <p:cBhvr>
                                        <p:cTn id="119" dur="1" fill="hold">
                                          <p:stCondLst>
                                            <p:cond delay="0"/>
                                          </p:stCondLst>
                                        </p:cTn>
                                        <p:tgtEl>
                                          <p:spTgt spid="74"/>
                                        </p:tgtEl>
                                        <p:attrNameLst>
                                          <p:attrName>style.visibility</p:attrName>
                                        </p:attrNameLst>
                                      </p:cBhvr>
                                      <p:to>
                                        <p:strVal val="visible"/>
                                      </p:to>
                                    </p:set>
                                    <p:animEffect transition="in" filter="fade">
                                      <p:cBhvr>
                                        <p:cTn id="120" dur="500"/>
                                        <p:tgtEl>
                                          <p:spTgt spid="74"/>
                                        </p:tgtEl>
                                      </p:cBhvr>
                                    </p:animEffect>
                                  </p:childTnLst>
                                </p:cTn>
                              </p:par>
                              <p:par>
                                <p:cTn id="121" presetID="10" presetClass="entr" presetSubtype="0" fill="hold" grpId="0" nodeType="withEffect">
                                  <p:stCondLst>
                                    <p:cond delay="0"/>
                                  </p:stCondLst>
                                  <p:childTnLst>
                                    <p:set>
                                      <p:cBhvr>
                                        <p:cTn id="122" dur="1" fill="hold">
                                          <p:stCondLst>
                                            <p:cond delay="0"/>
                                          </p:stCondLst>
                                        </p:cTn>
                                        <p:tgtEl>
                                          <p:spTgt spid="75"/>
                                        </p:tgtEl>
                                        <p:attrNameLst>
                                          <p:attrName>style.visibility</p:attrName>
                                        </p:attrNameLst>
                                      </p:cBhvr>
                                      <p:to>
                                        <p:strVal val="visible"/>
                                      </p:to>
                                    </p:set>
                                    <p:animEffect transition="in" filter="fade">
                                      <p:cBhvr>
                                        <p:cTn id="123" dur="500"/>
                                        <p:tgtEl>
                                          <p:spTgt spid="75"/>
                                        </p:tgtEl>
                                      </p:cBhvr>
                                    </p:animEffect>
                                  </p:childTnLst>
                                </p:cTn>
                              </p:par>
                              <p:par>
                                <p:cTn id="124" presetID="10" presetClass="entr" presetSubtype="0" fill="hold" grpId="0" nodeType="withEffect">
                                  <p:stCondLst>
                                    <p:cond delay="0"/>
                                  </p:stCondLst>
                                  <p:childTnLst>
                                    <p:set>
                                      <p:cBhvr>
                                        <p:cTn id="125" dur="1" fill="hold">
                                          <p:stCondLst>
                                            <p:cond delay="0"/>
                                          </p:stCondLst>
                                        </p:cTn>
                                        <p:tgtEl>
                                          <p:spTgt spid="76"/>
                                        </p:tgtEl>
                                        <p:attrNameLst>
                                          <p:attrName>style.visibility</p:attrName>
                                        </p:attrNameLst>
                                      </p:cBhvr>
                                      <p:to>
                                        <p:strVal val="visible"/>
                                      </p:to>
                                    </p:set>
                                    <p:animEffect transition="in" filter="fade">
                                      <p:cBhvr>
                                        <p:cTn id="126" dur="500"/>
                                        <p:tgtEl>
                                          <p:spTgt spid="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3" grpId="0" animBg="1"/>
      <p:bldP spid="16" grpId="0" animBg="1"/>
      <p:bldP spid="17" grpId="0" animBg="1"/>
      <p:bldP spid="10" grpId="0" animBg="1"/>
      <p:bldP spid="12" grpId="0" animBg="1"/>
      <p:bldP spid="14" grpId="0" animBg="1"/>
      <p:bldP spid="21" grpId="0" animBg="1"/>
      <p:bldP spid="23" grpId="0" animBg="1"/>
      <p:bldP spid="24" grpId="0" animBg="1"/>
      <p:bldP spid="25" grpId="0" animBg="1"/>
      <p:bldP spid="30" grpId="0" animBg="1"/>
      <p:bldP spid="35" grpId="0" animBg="1"/>
      <p:bldP spid="36" grpId="0" animBg="1"/>
      <p:bldP spid="39" grpId="0" animBg="1"/>
      <p:bldP spid="40" grpId="0" animBg="1"/>
      <p:bldP spid="57" grpId="0" animBg="1"/>
      <p:bldP spid="58" grpId="0" animBg="1"/>
      <p:bldP spid="59" grpId="0" animBg="1"/>
      <p:bldP spid="60" grpId="0" animBg="1"/>
      <p:bldP spid="61" grpId="0" animBg="1"/>
      <p:bldP spid="62" grpId="0" animBg="1"/>
      <p:bldP spid="71" grpId="0"/>
      <p:bldP spid="74" grpId="0" animBg="1"/>
      <p:bldP spid="75" grpId="0" animBg="1"/>
      <p:bldP spid="7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1A4B7B-B44D-D61F-F316-41371220740E}"/>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41052BF8-F74C-D09D-6595-A65E79612845}"/>
              </a:ext>
            </a:extLst>
          </p:cNvPr>
          <p:cNvSpPr>
            <a:spLocks noGrp="1"/>
          </p:cNvSpPr>
          <p:nvPr>
            <p:ph type="ctrTitle"/>
          </p:nvPr>
        </p:nvSpPr>
        <p:spPr>
          <a:xfrm>
            <a:off x="143934" y="16933"/>
            <a:ext cx="8178799" cy="795867"/>
          </a:xfrm>
        </p:spPr>
        <p:txBody>
          <a:bodyPr>
            <a:noAutofit/>
          </a:bodyPr>
          <a:lstStyle/>
          <a:p>
            <a:pPr algn="l">
              <a:lnSpc>
                <a:spcPct val="150000"/>
              </a:lnSpc>
            </a:pPr>
            <a:r>
              <a:rPr lang="zh-CN" altLang="en-US" sz="4000" dirty="0">
                <a:latin typeface="黑体" panose="02010609060101010101" pitchFamily="49" charset="-122"/>
                <a:ea typeface="黑体" panose="02010609060101010101" pitchFamily="49" charset="-122"/>
              </a:rPr>
              <a:t>三、内核实现</a:t>
            </a:r>
            <a:r>
              <a:rPr lang="en-US" altLang="zh-CN" sz="4000" dirty="0">
                <a:latin typeface="黑体" panose="02010609060101010101" pitchFamily="49" charset="-122"/>
                <a:ea typeface="黑体" panose="02010609060101010101" pitchFamily="49" charset="-122"/>
              </a:rPr>
              <a:t>-3:</a:t>
            </a:r>
            <a:r>
              <a:rPr lang="zh-CN" altLang="en-US" sz="4000" dirty="0">
                <a:latin typeface="黑体" panose="02010609060101010101" pitchFamily="49" charset="-122"/>
                <a:ea typeface="黑体" panose="02010609060101010101" pitchFamily="49" charset="-122"/>
              </a:rPr>
              <a:t>中断异常处理初步</a:t>
            </a:r>
          </a:p>
        </p:txBody>
      </p:sp>
      <p:sp>
        <p:nvSpPr>
          <p:cNvPr id="3" name="文本框 2">
            <a:extLst>
              <a:ext uri="{FF2B5EF4-FFF2-40B4-BE49-F238E27FC236}">
                <a16:creationId xmlns:a16="http://schemas.microsoft.com/office/drawing/2014/main" id="{1E6170CF-2BD1-AEC0-BC49-1805B672A0BA}"/>
              </a:ext>
            </a:extLst>
          </p:cNvPr>
          <p:cNvSpPr txBox="1"/>
          <p:nvPr/>
        </p:nvSpPr>
        <p:spPr>
          <a:xfrm>
            <a:off x="471458" y="1035091"/>
            <a:ext cx="8178797" cy="461665"/>
          </a:xfrm>
          <a:prstGeom prst="rect">
            <a:avLst/>
          </a:prstGeom>
          <a:noFill/>
        </p:spPr>
        <p:txBody>
          <a:bodyPr wrap="square" rtlCol="0">
            <a:spAutoFit/>
          </a:bodyPr>
          <a:lstStyle/>
          <a:p>
            <a:r>
              <a:rPr lang="zh-CN" altLang="en-US" sz="2400" dirty="0"/>
              <a:t>主要涉及的</a:t>
            </a:r>
            <a:r>
              <a:rPr lang="en-US" altLang="zh-CN" sz="2400" dirty="0"/>
              <a:t>xv6</a:t>
            </a:r>
            <a:r>
              <a:rPr lang="zh-CN" altLang="en-US" sz="2400" dirty="0"/>
              <a:t>源文件：</a:t>
            </a:r>
            <a:r>
              <a:rPr lang="en-US" altLang="zh-CN" sz="2400" dirty="0" err="1"/>
              <a:t>trap.c</a:t>
            </a:r>
            <a:r>
              <a:rPr lang="zh-CN" altLang="en-US" sz="2400" dirty="0"/>
              <a:t>、</a:t>
            </a:r>
            <a:r>
              <a:rPr lang="en-US" altLang="zh-CN" sz="2400" dirty="0" err="1"/>
              <a:t>plic.c</a:t>
            </a:r>
            <a:r>
              <a:rPr lang="zh-CN" altLang="en-US" sz="2400" dirty="0"/>
              <a:t>、</a:t>
            </a:r>
            <a:r>
              <a:rPr lang="en-US" altLang="zh-CN" sz="2400" dirty="0" err="1"/>
              <a:t>start.c</a:t>
            </a:r>
            <a:r>
              <a:rPr lang="zh-CN" altLang="en-US" sz="2400" dirty="0"/>
              <a:t>、</a:t>
            </a:r>
            <a:r>
              <a:rPr lang="en-US" altLang="zh-CN" sz="2400" dirty="0" err="1"/>
              <a:t>kernelvec.S</a:t>
            </a:r>
            <a:endParaRPr lang="zh-CN" altLang="en-US" sz="2400" dirty="0"/>
          </a:p>
        </p:txBody>
      </p:sp>
      <p:sp>
        <p:nvSpPr>
          <p:cNvPr id="4" name="矩形 3">
            <a:extLst>
              <a:ext uri="{FF2B5EF4-FFF2-40B4-BE49-F238E27FC236}">
                <a16:creationId xmlns:a16="http://schemas.microsoft.com/office/drawing/2014/main" id="{FDE06203-019C-960B-CF13-D24B4C4F9396}"/>
              </a:ext>
            </a:extLst>
          </p:cNvPr>
          <p:cNvSpPr/>
          <p:nvPr/>
        </p:nvSpPr>
        <p:spPr>
          <a:xfrm>
            <a:off x="567267" y="1729603"/>
            <a:ext cx="4241800" cy="618067"/>
          </a:xfrm>
          <a:prstGeom prst="rect">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dirty="0"/>
              <a:t>问题</a:t>
            </a:r>
            <a:r>
              <a:rPr lang="en-US" altLang="zh-CN" sz="2400" dirty="0"/>
              <a:t>1</a:t>
            </a:r>
            <a:r>
              <a:rPr lang="zh-CN" altLang="en-US" sz="2400" dirty="0"/>
              <a:t>：</a:t>
            </a:r>
            <a:r>
              <a:rPr lang="en-US" altLang="zh-CN" sz="2400" dirty="0"/>
              <a:t>RISC-V</a:t>
            </a:r>
            <a:r>
              <a:rPr lang="zh-CN" altLang="en-US" sz="2400" dirty="0"/>
              <a:t>定义的</a:t>
            </a:r>
            <a:r>
              <a:rPr lang="en-US" altLang="zh-CN" sz="2400" dirty="0"/>
              <a:t>trap</a:t>
            </a:r>
            <a:endParaRPr lang="zh-CN" altLang="en-US" dirty="0"/>
          </a:p>
        </p:txBody>
      </p:sp>
      <p:sp>
        <p:nvSpPr>
          <p:cNvPr id="5" name="矩形: 圆角 4">
            <a:extLst>
              <a:ext uri="{FF2B5EF4-FFF2-40B4-BE49-F238E27FC236}">
                <a16:creationId xmlns:a16="http://schemas.microsoft.com/office/drawing/2014/main" id="{C2DABAC0-D973-CE1C-41EF-7DF0A53E2000}"/>
              </a:ext>
            </a:extLst>
          </p:cNvPr>
          <p:cNvSpPr/>
          <p:nvPr/>
        </p:nvSpPr>
        <p:spPr>
          <a:xfrm>
            <a:off x="567267" y="2565632"/>
            <a:ext cx="4241800" cy="358116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50000"/>
              </a:lnSpc>
            </a:pPr>
            <a:r>
              <a:rPr lang="en-US" altLang="zh-CN" sz="2000" dirty="0"/>
              <a:t>RISC-V</a:t>
            </a:r>
            <a:r>
              <a:rPr lang="zh-CN" altLang="en-US" sz="2000" dirty="0"/>
              <a:t>体系结构下将</a:t>
            </a:r>
            <a:r>
              <a:rPr lang="en-US" altLang="zh-CN" sz="2000" dirty="0"/>
              <a:t>trap</a:t>
            </a:r>
            <a:r>
              <a:rPr lang="zh-CN" altLang="en-US" sz="2000" dirty="0"/>
              <a:t>分为两类：</a:t>
            </a:r>
            <a:r>
              <a:rPr lang="en-US" altLang="zh-CN" sz="2000" dirty="0"/>
              <a:t>interrupt </a:t>
            </a:r>
            <a:r>
              <a:rPr lang="zh-CN" altLang="en-US" sz="2000" dirty="0"/>
              <a:t>和 </a:t>
            </a:r>
            <a:r>
              <a:rPr lang="en-US" altLang="zh-CN" sz="2000" dirty="0"/>
              <a:t>exception</a:t>
            </a:r>
            <a:r>
              <a:rPr lang="zh-CN" altLang="en-US" sz="2000" dirty="0"/>
              <a:t>。中断分为三大类：时钟中断、软件中断、外部中断，异常的种类更多。陷阱的作用在于强制当前的执行流暂停，进入指定的</a:t>
            </a:r>
            <a:r>
              <a:rPr lang="en-US" altLang="zh-CN" sz="2000" dirty="0"/>
              <a:t>trap</a:t>
            </a:r>
            <a:r>
              <a:rPr lang="zh-CN" altLang="en-US" sz="2000" dirty="0"/>
              <a:t>处理函数，处理完毕后恢复执行流。</a:t>
            </a:r>
            <a:endParaRPr lang="en-US" altLang="zh-CN" sz="2000" dirty="0"/>
          </a:p>
        </p:txBody>
      </p:sp>
      <p:sp>
        <p:nvSpPr>
          <p:cNvPr id="6" name="矩形 5">
            <a:extLst>
              <a:ext uri="{FF2B5EF4-FFF2-40B4-BE49-F238E27FC236}">
                <a16:creationId xmlns:a16="http://schemas.microsoft.com/office/drawing/2014/main" id="{3066D05C-DBDA-BAE7-E5E4-9E0A59BB96D0}"/>
              </a:ext>
            </a:extLst>
          </p:cNvPr>
          <p:cNvSpPr/>
          <p:nvPr/>
        </p:nvSpPr>
        <p:spPr>
          <a:xfrm>
            <a:off x="6096000" y="1729603"/>
            <a:ext cx="5283200" cy="618067"/>
          </a:xfrm>
          <a:prstGeom prst="rect">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dirty="0"/>
              <a:t>问题</a:t>
            </a:r>
            <a:r>
              <a:rPr lang="en-US" altLang="zh-CN" sz="2400" dirty="0"/>
              <a:t>2</a:t>
            </a:r>
            <a:r>
              <a:rPr lang="zh-CN" altLang="en-US" sz="2400" dirty="0"/>
              <a:t>：三种权限模式的</a:t>
            </a:r>
            <a:r>
              <a:rPr lang="en-US" altLang="zh-CN" sz="2400" dirty="0"/>
              <a:t>trap</a:t>
            </a:r>
            <a:r>
              <a:rPr lang="zh-CN" altLang="en-US" sz="2400" dirty="0"/>
              <a:t>处理</a:t>
            </a:r>
            <a:endParaRPr lang="zh-CN" altLang="en-US" dirty="0"/>
          </a:p>
        </p:txBody>
      </p:sp>
      <p:sp>
        <p:nvSpPr>
          <p:cNvPr id="7" name="矩形: 圆角 6">
            <a:extLst>
              <a:ext uri="{FF2B5EF4-FFF2-40B4-BE49-F238E27FC236}">
                <a16:creationId xmlns:a16="http://schemas.microsoft.com/office/drawing/2014/main" id="{DDEB1DF2-A6FF-8872-AFEF-345BDDC693DE}"/>
              </a:ext>
            </a:extLst>
          </p:cNvPr>
          <p:cNvSpPr/>
          <p:nvPr/>
        </p:nvSpPr>
        <p:spPr>
          <a:xfrm>
            <a:off x="6096000" y="2527642"/>
            <a:ext cx="5283200" cy="144756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50000"/>
              </a:lnSpc>
            </a:pPr>
            <a:r>
              <a:rPr lang="zh-CN" altLang="en-US" sz="2000" dirty="0"/>
              <a:t>对于</a:t>
            </a:r>
            <a:r>
              <a:rPr lang="en-US" altLang="zh-CN" sz="2000" b="1" dirty="0"/>
              <a:t>M-mode</a:t>
            </a:r>
            <a:r>
              <a:rPr lang="zh-CN" altLang="en-US" sz="2000" dirty="0"/>
              <a:t>：只需处理时钟中断</a:t>
            </a:r>
            <a:br>
              <a:rPr lang="en-US" altLang="zh-CN" sz="2000" dirty="0"/>
            </a:br>
            <a:r>
              <a:rPr lang="en-US" altLang="zh-CN" sz="2000" dirty="0" err="1"/>
              <a:t>timerinit</a:t>
            </a:r>
            <a:r>
              <a:rPr lang="en-US" altLang="zh-CN" sz="2000" dirty="0"/>
              <a:t> + </a:t>
            </a:r>
            <a:r>
              <a:rPr lang="en-US" altLang="zh-CN" sz="2000" dirty="0" err="1"/>
              <a:t>timervec</a:t>
            </a:r>
            <a:r>
              <a:rPr lang="en-US" altLang="zh-CN" sz="2000" dirty="0"/>
              <a:t> </a:t>
            </a:r>
            <a:r>
              <a:rPr lang="zh-CN" altLang="en-US" sz="2000" dirty="0"/>
              <a:t>配合，更新寄存器并</a:t>
            </a:r>
            <a:endParaRPr lang="en-US" altLang="zh-CN" sz="2000" dirty="0"/>
          </a:p>
          <a:p>
            <a:pPr>
              <a:lnSpc>
                <a:spcPct val="150000"/>
              </a:lnSpc>
            </a:pPr>
            <a:r>
              <a:rPr lang="zh-CN" altLang="en-US" sz="2000" dirty="0"/>
              <a:t>产生一个</a:t>
            </a:r>
            <a:r>
              <a:rPr lang="en-US" altLang="zh-CN" sz="2000" dirty="0"/>
              <a:t>S-mode </a:t>
            </a:r>
            <a:r>
              <a:rPr lang="zh-CN" altLang="en-US" sz="2000" dirty="0"/>
              <a:t>软件中断</a:t>
            </a:r>
          </a:p>
        </p:txBody>
      </p:sp>
      <p:sp>
        <p:nvSpPr>
          <p:cNvPr id="8" name="矩形: 圆角 7">
            <a:extLst>
              <a:ext uri="{FF2B5EF4-FFF2-40B4-BE49-F238E27FC236}">
                <a16:creationId xmlns:a16="http://schemas.microsoft.com/office/drawing/2014/main" id="{544514A5-8EEA-63A8-9E50-BD4E859FB2B3}"/>
              </a:ext>
            </a:extLst>
          </p:cNvPr>
          <p:cNvSpPr/>
          <p:nvPr/>
        </p:nvSpPr>
        <p:spPr>
          <a:xfrm>
            <a:off x="6096000" y="4053583"/>
            <a:ext cx="5283200" cy="187090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50000"/>
              </a:lnSpc>
            </a:pPr>
            <a:r>
              <a:rPr lang="zh-CN" altLang="en-US" sz="2000" dirty="0"/>
              <a:t>对于</a:t>
            </a:r>
            <a:r>
              <a:rPr lang="en-US" altLang="zh-CN" sz="2000" b="1" dirty="0"/>
              <a:t>S-mode</a:t>
            </a:r>
            <a:r>
              <a:rPr lang="zh-CN" altLang="en-US" sz="2000" dirty="0"/>
              <a:t>：</a:t>
            </a:r>
            <a:r>
              <a:rPr lang="en-US" altLang="zh-CN" sz="2000" dirty="0"/>
              <a:t>trap</a:t>
            </a:r>
            <a:r>
              <a:rPr lang="zh-CN" altLang="en-US" sz="2000" dirty="0"/>
              <a:t>的</a:t>
            </a:r>
            <a:r>
              <a:rPr lang="zh-CN" altLang="en-US" sz="2000" b="1" dirty="0"/>
              <a:t>核心处理单元</a:t>
            </a:r>
            <a:br>
              <a:rPr lang="en-US" altLang="zh-CN" sz="2000" dirty="0"/>
            </a:br>
            <a:r>
              <a:rPr lang="zh-CN" altLang="en-US" sz="2000" dirty="0"/>
              <a:t>处理</a:t>
            </a:r>
            <a:r>
              <a:rPr lang="en-US" altLang="zh-CN" sz="2000" dirty="0"/>
              <a:t>S-mode</a:t>
            </a:r>
            <a:r>
              <a:rPr lang="zh-CN" altLang="en-US" sz="2000" dirty="0"/>
              <a:t>自身产生的中断和异常</a:t>
            </a:r>
            <a:endParaRPr lang="en-US" altLang="zh-CN" sz="2000" dirty="0"/>
          </a:p>
          <a:p>
            <a:pPr>
              <a:lnSpc>
                <a:spcPct val="150000"/>
              </a:lnSpc>
            </a:pPr>
            <a:r>
              <a:rPr lang="zh-CN" altLang="en-US" sz="2000" dirty="0"/>
              <a:t>处理</a:t>
            </a:r>
            <a:r>
              <a:rPr lang="en-US" altLang="zh-CN" sz="2000" dirty="0"/>
              <a:t>M-mode</a:t>
            </a:r>
            <a:r>
              <a:rPr lang="zh-CN" altLang="en-US" sz="2000" dirty="0"/>
              <a:t>产生的</a:t>
            </a:r>
            <a:r>
              <a:rPr lang="en-US" altLang="zh-CN" sz="2000" dirty="0"/>
              <a:t>S-mode</a:t>
            </a:r>
            <a:r>
              <a:rPr lang="zh-CN" altLang="en-US" sz="2000" dirty="0"/>
              <a:t>软件中断</a:t>
            </a:r>
            <a:endParaRPr lang="en-US" altLang="zh-CN" sz="2000" dirty="0"/>
          </a:p>
          <a:p>
            <a:pPr>
              <a:lnSpc>
                <a:spcPct val="150000"/>
              </a:lnSpc>
            </a:pPr>
            <a:r>
              <a:rPr lang="zh-CN" altLang="en-US" sz="2000" dirty="0"/>
              <a:t>处理</a:t>
            </a:r>
            <a:r>
              <a:rPr lang="en-US" altLang="zh-CN" sz="2000" dirty="0"/>
              <a:t>U-mode</a:t>
            </a:r>
            <a:r>
              <a:rPr lang="zh-CN" altLang="en-US" sz="2000" dirty="0"/>
              <a:t>委托的中断和异常（</a:t>
            </a:r>
            <a:r>
              <a:rPr lang="en-US" altLang="zh-CN" sz="2000" dirty="0" err="1"/>
              <a:t>usertrap</a:t>
            </a:r>
            <a:r>
              <a:rPr lang="zh-CN" altLang="en-US" sz="2000" dirty="0"/>
              <a:t>）</a:t>
            </a:r>
            <a:endParaRPr lang="en-US" altLang="zh-CN" sz="2000" dirty="0"/>
          </a:p>
        </p:txBody>
      </p:sp>
      <p:sp>
        <p:nvSpPr>
          <p:cNvPr id="9" name="矩形: 圆角 8">
            <a:extLst>
              <a:ext uri="{FF2B5EF4-FFF2-40B4-BE49-F238E27FC236}">
                <a16:creationId xmlns:a16="http://schemas.microsoft.com/office/drawing/2014/main" id="{F92B3803-8C23-5BCA-E773-FABD47150071}"/>
              </a:ext>
            </a:extLst>
          </p:cNvPr>
          <p:cNvSpPr/>
          <p:nvPr/>
        </p:nvSpPr>
        <p:spPr>
          <a:xfrm>
            <a:off x="6096000" y="6002857"/>
            <a:ext cx="5283200" cy="57115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50000"/>
              </a:lnSpc>
            </a:pPr>
            <a:r>
              <a:rPr lang="zh-CN" altLang="en-US" sz="2000" dirty="0"/>
              <a:t>对于</a:t>
            </a:r>
            <a:r>
              <a:rPr lang="en-US" altLang="zh-CN" sz="2000" b="1" dirty="0"/>
              <a:t>U-mode</a:t>
            </a:r>
            <a:r>
              <a:rPr lang="zh-CN" altLang="en-US" sz="2000" dirty="0"/>
              <a:t>：委托</a:t>
            </a:r>
            <a:r>
              <a:rPr lang="en-US" altLang="zh-CN" sz="2000" dirty="0"/>
              <a:t>S-mode</a:t>
            </a:r>
            <a:r>
              <a:rPr lang="zh-CN" altLang="en-US" sz="2000" dirty="0"/>
              <a:t>下的</a:t>
            </a:r>
            <a:r>
              <a:rPr lang="en-US" altLang="zh-CN" sz="2000" dirty="0" err="1"/>
              <a:t>trap_handler</a:t>
            </a:r>
            <a:endParaRPr lang="zh-CN" altLang="en-US" sz="2000" dirty="0"/>
          </a:p>
        </p:txBody>
      </p:sp>
      <p:cxnSp>
        <p:nvCxnSpPr>
          <p:cNvPr id="19" name="直接连接符 18">
            <a:extLst>
              <a:ext uri="{FF2B5EF4-FFF2-40B4-BE49-F238E27FC236}">
                <a16:creationId xmlns:a16="http://schemas.microsoft.com/office/drawing/2014/main" id="{9DB54ADD-95E7-8DB9-9F11-65A4383ADCA0}"/>
              </a:ext>
            </a:extLst>
          </p:cNvPr>
          <p:cNvCxnSpPr/>
          <p:nvPr/>
        </p:nvCxnSpPr>
        <p:spPr>
          <a:xfrm>
            <a:off x="5444067" y="1729603"/>
            <a:ext cx="0" cy="4844405"/>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2169604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500"/>
                                        <p:tgtEl>
                                          <p:spTgt spid="1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fade">
                                      <p:cBhvr>
                                        <p:cTn id="35" dur="500"/>
                                        <p:tgtEl>
                                          <p:spTgt spid="8"/>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9"/>
                                        </p:tgtEl>
                                        <p:attrNameLst>
                                          <p:attrName>style.visibility</p:attrName>
                                        </p:attrNameLst>
                                      </p:cBhvr>
                                      <p:to>
                                        <p:strVal val="visible"/>
                                      </p:to>
                                    </p:set>
                                    <p:animEffect transition="in" filter="fade">
                                      <p:cBhvr>
                                        <p:cTn id="3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animBg="1"/>
      <p:bldP spid="5" grpId="0" animBg="1"/>
      <p:bldP spid="6" grpId="0" animBg="1"/>
      <p:bldP spid="7" grpId="0" animBg="1"/>
      <p:bldP spid="8" grpId="0" animBg="1"/>
      <p:bldP spid="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036DA6-612B-9E56-9A36-A0B604CD2FCB}"/>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A11C882B-0793-F3D7-8934-B9F5D8BF70F0}"/>
              </a:ext>
            </a:extLst>
          </p:cNvPr>
          <p:cNvSpPr>
            <a:spLocks noGrp="1"/>
          </p:cNvSpPr>
          <p:nvPr>
            <p:ph type="ctrTitle"/>
          </p:nvPr>
        </p:nvSpPr>
        <p:spPr>
          <a:xfrm>
            <a:off x="143934" y="16933"/>
            <a:ext cx="8195733" cy="795867"/>
          </a:xfrm>
        </p:spPr>
        <p:txBody>
          <a:bodyPr>
            <a:noAutofit/>
          </a:bodyPr>
          <a:lstStyle/>
          <a:p>
            <a:pPr algn="l">
              <a:lnSpc>
                <a:spcPct val="150000"/>
              </a:lnSpc>
            </a:pPr>
            <a:r>
              <a:rPr lang="zh-CN" altLang="en-US" sz="4000" dirty="0">
                <a:latin typeface="黑体" panose="02010609060101010101" pitchFamily="49" charset="-122"/>
                <a:ea typeface="黑体" panose="02010609060101010101" pitchFamily="49" charset="-122"/>
              </a:rPr>
              <a:t>三、内核实现</a:t>
            </a:r>
            <a:r>
              <a:rPr lang="en-US" altLang="zh-CN" sz="4000" dirty="0">
                <a:latin typeface="黑体" panose="02010609060101010101" pitchFamily="49" charset="-122"/>
                <a:ea typeface="黑体" panose="02010609060101010101" pitchFamily="49" charset="-122"/>
              </a:rPr>
              <a:t>-3:</a:t>
            </a:r>
            <a:r>
              <a:rPr lang="zh-CN" altLang="en-US" sz="4000" dirty="0">
                <a:latin typeface="黑体" panose="02010609060101010101" pitchFamily="49" charset="-122"/>
                <a:ea typeface="黑体" panose="02010609060101010101" pitchFamily="49" charset="-122"/>
              </a:rPr>
              <a:t>中断异常处理初步</a:t>
            </a:r>
          </a:p>
        </p:txBody>
      </p:sp>
      <p:sp>
        <p:nvSpPr>
          <p:cNvPr id="4" name="矩形 3">
            <a:extLst>
              <a:ext uri="{FF2B5EF4-FFF2-40B4-BE49-F238E27FC236}">
                <a16:creationId xmlns:a16="http://schemas.microsoft.com/office/drawing/2014/main" id="{7F00B813-5CD8-7502-C365-79A4117378DF}"/>
              </a:ext>
            </a:extLst>
          </p:cNvPr>
          <p:cNvSpPr/>
          <p:nvPr/>
        </p:nvSpPr>
        <p:spPr>
          <a:xfrm>
            <a:off x="350968" y="1299400"/>
            <a:ext cx="3850096" cy="618067"/>
          </a:xfrm>
          <a:prstGeom prst="rect">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dirty="0"/>
              <a:t>问题</a:t>
            </a:r>
            <a:r>
              <a:rPr lang="en-US" altLang="zh-CN" sz="2400" dirty="0"/>
              <a:t>3</a:t>
            </a:r>
            <a:r>
              <a:rPr lang="zh-CN" altLang="en-US" sz="2400" dirty="0"/>
              <a:t>：时钟中断处理流程</a:t>
            </a:r>
            <a:endParaRPr lang="zh-CN" altLang="en-US" dirty="0"/>
          </a:p>
        </p:txBody>
      </p:sp>
      <p:sp>
        <p:nvSpPr>
          <p:cNvPr id="5" name="矩形 4">
            <a:extLst>
              <a:ext uri="{FF2B5EF4-FFF2-40B4-BE49-F238E27FC236}">
                <a16:creationId xmlns:a16="http://schemas.microsoft.com/office/drawing/2014/main" id="{AD98A331-F7FA-2E71-10C5-2FE606285429}"/>
              </a:ext>
            </a:extLst>
          </p:cNvPr>
          <p:cNvSpPr/>
          <p:nvPr/>
        </p:nvSpPr>
        <p:spPr>
          <a:xfrm>
            <a:off x="4554910" y="1299400"/>
            <a:ext cx="3850096" cy="618067"/>
          </a:xfrm>
          <a:prstGeom prst="rect">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dirty="0"/>
              <a:t>问题</a:t>
            </a:r>
            <a:r>
              <a:rPr lang="en-US" altLang="zh-CN" sz="2400" dirty="0"/>
              <a:t>4</a:t>
            </a:r>
            <a:r>
              <a:rPr lang="zh-CN" altLang="en-US" sz="2400" dirty="0"/>
              <a:t>：外设中断处理流程</a:t>
            </a:r>
            <a:endParaRPr lang="zh-CN" altLang="en-US" dirty="0"/>
          </a:p>
        </p:txBody>
      </p:sp>
      <p:sp>
        <p:nvSpPr>
          <p:cNvPr id="8" name="矩形 7">
            <a:extLst>
              <a:ext uri="{FF2B5EF4-FFF2-40B4-BE49-F238E27FC236}">
                <a16:creationId xmlns:a16="http://schemas.microsoft.com/office/drawing/2014/main" id="{49510A7B-7D28-A1F0-A9E7-57A79ED2E920}"/>
              </a:ext>
            </a:extLst>
          </p:cNvPr>
          <p:cNvSpPr/>
          <p:nvPr/>
        </p:nvSpPr>
        <p:spPr>
          <a:xfrm>
            <a:off x="8819234" y="1299399"/>
            <a:ext cx="3135700" cy="618067"/>
          </a:xfrm>
          <a:prstGeom prst="rect">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dirty="0"/>
              <a:t>问题</a:t>
            </a:r>
            <a:r>
              <a:rPr lang="en-US" altLang="zh-CN" sz="2400" dirty="0"/>
              <a:t>5</a:t>
            </a:r>
            <a:r>
              <a:rPr lang="zh-CN" altLang="en-US" sz="2400" dirty="0"/>
              <a:t>：异常处理流程</a:t>
            </a:r>
            <a:endParaRPr lang="zh-CN" altLang="en-US" dirty="0"/>
          </a:p>
        </p:txBody>
      </p:sp>
      <p:sp>
        <p:nvSpPr>
          <p:cNvPr id="10" name="矩形: 圆角 9">
            <a:extLst>
              <a:ext uri="{FF2B5EF4-FFF2-40B4-BE49-F238E27FC236}">
                <a16:creationId xmlns:a16="http://schemas.microsoft.com/office/drawing/2014/main" id="{BA0845A0-1F02-499D-5B77-F6D007C4833A}"/>
              </a:ext>
            </a:extLst>
          </p:cNvPr>
          <p:cNvSpPr/>
          <p:nvPr/>
        </p:nvSpPr>
        <p:spPr>
          <a:xfrm>
            <a:off x="350968" y="2135035"/>
            <a:ext cx="3850096" cy="103948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altLang="zh-CN" sz="2000" dirty="0" err="1"/>
              <a:t>timerinit</a:t>
            </a:r>
            <a:r>
              <a:rPr lang="en-US" altLang="zh-CN" sz="2000" dirty="0"/>
              <a:t> (in </a:t>
            </a:r>
            <a:r>
              <a:rPr lang="en-US" altLang="zh-CN" sz="2000" dirty="0" err="1"/>
              <a:t>start.c</a:t>
            </a:r>
            <a:r>
              <a:rPr lang="en-US" altLang="zh-CN" sz="2000" dirty="0"/>
              <a:t>) </a:t>
            </a:r>
          </a:p>
          <a:p>
            <a:pPr algn="ctr">
              <a:lnSpc>
                <a:spcPct val="150000"/>
              </a:lnSpc>
            </a:pPr>
            <a:r>
              <a:rPr lang="zh-CN" altLang="en-US" sz="2000" dirty="0"/>
              <a:t>设置时钟寄存器的初始状态</a:t>
            </a:r>
            <a:endParaRPr lang="en-US" altLang="zh-CN" sz="2000" dirty="0"/>
          </a:p>
        </p:txBody>
      </p:sp>
      <p:sp>
        <p:nvSpPr>
          <p:cNvPr id="11" name="矩形: 圆角 10">
            <a:extLst>
              <a:ext uri="{FF2B5EF4-FFF2-40B4-BE49-F238E27FC236}">
                <a16:creationId xmlns:a16="http://schemas.microsoft.com/office/drawing/2014/main" id="{F9FC35FB-DECD-87B9-3DB6-98D45DF765C1}"/>
              </a:ext>
            </a:extLst>
          </p:cNvPr>
          <p:cNvSpPr/>
          <p:nvPr/>
        </p:nvSpPr>
        <p:spPr>
          <a:xfrm>
            <a:off x="350968" y="3504956"/>
            <a:ext cx="3850096" cy="159445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altLang="zh-CN" sz="2000" dirty="0" err="1"/>
              <a:t>timervec</a:t>
            </a:r>
            <a:r>
              <a:rPr lang="en-US" altLang="zh-CN" sz="2000" dirty="0"/>
              <a:t> (in </a:t>
            </a:r>
            <a:r>
              <a:rPr lang="en-US" altLang="zh-CN" sz="2000" err="1"/>
              <a:t>kernelvec</a:t>
            </a:r>
            <a:r>
              <a:rPr lang="en-US" altLang="zh-CN" sz="2000"/>
              <a:t>.S) </a:t>
            </a:r>
            <a:endParaRPr lang="en-US" altLang="zh-CN" sz="2000" dirty="0"/>
          </a:p>
          <a:p>
            <a:pPr algn="ctr">
              <a:lnSpc>
                <a:spcPct val="150000"/>
              </a:lnSpc>
            </a:pPr>
            <a:r>
              <a:rPr lang="zh-CN" altLang="en-US" sz="2000" dirty="0"/>
              <a:t>更新时钟寄存器的状态</a:t>
            </a:r>
            <a:endParaRPr lang="en-US" altLang="zh-CN" sz="2000" dirty="0"/>
          </a:p>
          <a:p>
            <a:pPr algn="ctr">
              <a:lnSpc>
                <a:spcPct val="150000"/>
              </a:lnSpc>
            </a:pPr>
            <a:r>
              <a:rPr lang="zh-CN" altLang="en-US" sz="2000" dirty="0"/>
              <a:t>产生</a:t>
            </a:r>
            <a:r>
              <a:rPr lang="en-US" altLang="zh-CN" sz="2000" dirty="0"/>
              <a:t>S-mode</a:t>
            </a:r>
            <a:r>
              <a:rPr lang="zh-CN" altLang="en-US" sz="2000" dirty="0"/>
              <a:t>软件中断</a:t>
            </a:r>
            <a:endParaRPr lang="en-US" altLang="zh-CN" sz="2000" dirty="0"/>
          </a:p>
        </p:txBody>
      </p:sp>
      <p:sp>
        <p:nvSpPr>
          <p:cNvPr id="12" name="矩形: 圆角 11">
            <a:extLst>
              <a:ext uri="{FF2B5EF4-FFF2-40B4-BE49-F238E27FC236}">
                <a16:creationId xmlns:a16="http://schemas.microsoft.com/office/drawing/2014/main" id="{38235F5A-C789-5158-839F-B5B2BE824F3A}"/>
              </a:ext>
            </a:extLst>
          </p:cNvPr>
          <p:cNvSpPr/>
          <p:nvPr/>
        </p:nvSpPr>
        <p:spPr>
          <a:xfrm>
            <a:off x="391704" y="5429842"/>
            <a:ext cx="3850096" cy="126425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altLang="zh-CN" sz="2000" dirty="0" err="1"/>
              <a:t>kerneltrap</a:t>
            </a:r>
            <a:r>
              <a:rPr lang="en-US" altLang="zh-CN" sz="2000" dirty="0"/>
              <a:t> (in </a:t>
            </a:r>
            <a:r>
              <a:rPr lang="en-US" altLang="zh-CN" sz="2000" dirty="0" err="1"/>
              <a:t>trap.c</a:t>
            </a:r>
            <a:r>
              <a:rPr lang="en-US" altLang="zh-CN" sz="2000" dirty="0"/>
              <a:t>)</a:t>
            </a:r>
          </a:p>
          <a:p>
            <a:pPr algn="ctr">
              <a:lnSpc>
                <a:spcPct val="150000"/>
              </a:lnSpc>
            </a:pPr>
            <a:r>
              <a:rPr lang="zh-CN" altLang="en-US" sz="2000" dirty="0"/>
              <a:t>处理这个软件中断（更新</a:t>
            </a:r>
            <a:r>
              <a:rPr lang="en-US" altLang="zh-CN" sz="2000" dirty="0"/>
              <a:t>ticks</a:t>
            </a:r>
            <a:r>
              <a:rPr lang="zh-CN" altLang="en-US" sz="2000" dirty="0"/>
              <a:t>）</a:t>
            </a:r>
            <a:endParaRPr lang="en-US" altLang="zh-CN" sz="2000" dirty="0"/>
          </a:p>
        </p:txBody>
      </p:sp>
      <p:sp>
        <p:nvSpPr>
          <p:cNvPr id="13" name="箭头: 下 12">
            <a:extLst>
              <a:ext uri="{FF2B5EF4-FFF2-40B4-BE49-F238E27FC236}">
                <a16:creationId xmlns:a16="http://schemas.microsoft.com/office/drawing/2014/main" id="{1F9411B7-9A16-8552-28D8-094B50F63378}"/>
              </a:ext>
            </a:extLst>
          </p:cNvPr>
          <p:cNvSpPr/>
          <p:nvPr/>
        </p:nvSpPr>
        <p:spPr>
          <a:xfrm>
            <a:off x="2094624" y="3228672"/>
            <a:ext cx="258792" cy="217568"/>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箭头: 下 13">
            <a:extLst>
              <a:ext uri="{FF2B5EF4-FFF2-40B4-BE49-F238E27FC236}">
                <a16:creationId xmlns:a16="http://schemas.microsoft.com/office/drawing/2014/main" id="{16E4D332-F2D5-23EF-910E-3F9E2E75D25A}"/>
              </a:ext>
            </a:extLst>
          </p:cNvPr>
          <p:cNvSpPr/>
          <p:nvPr/>
        </p:nvSpPr>
        <p:spPr>
          <a:xfrm>
            <a:off x="2094624" y="5158124"/>
            <a:ext cx="258792" cy="217568"/>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圆角 14">
            <a:extLst>
              <a:ext uri="{FF2B5EF4-FFF2-40B4-BE49-F238E27FC236}">
                <a16:creationId xmlns:a16="http://schemas.microsoft.com/office/drawing/2014/main" id="{0E6FE273-F34E-F517-E96F-33E0C53E2A5E}"/>
              </a:ext>
            </a:extLst>
          </p:cNvPr>
          <p:cNvSpPr/>
          <p:nvPr/>
        </p:nvSpPr>
        <p:spPr>
          <a:xfrm>
            <a:off x="4554910" y="2135035"/>
            <a:ext cx="3850096" cy="103948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altLang="zh-CN" sz="2000" dirty="0" err="1"/>
              <a:t>plicinit</a:t>
            </a:r>
            <a:r>
              <a:rPr lang="en-US" altLang="zh-CN" sz="2000" dirty="0"/>
              <a:t> + </a:t>
            </a:r>
            <a:r>
              <a:rPr lang="en-US" altLang="zh-CN" sz="2000" dirty="0" err="1"/>
              <a:t>plicinithart</a:t>
            </a:r>
            <a:r>
              <a:rPr lang="en-US" altLang="zh-CN" sz="2000" dirty="0"/>
              <a:t> (in </a:t>
            </a:r>
            <a:r>
              <a:rPr lang="en-US" altLang="zh-CN" sz="2000" dirty="0" err="1"/>
              <a:t>plic.c</a:t>
            </a:r>
            <a:r>
              <a:rPr lang="en-US" altLang="zh-CN" sz="2000" dirty="0"/>
              <a:t>)</a:t>
            </a:r>
          </a:p>
          <a:p>
            <a:pPr algn="ctr">
              <a:lnSpc>
                <a:spcPct val="150000"/>
              </a:lnSpc>
            </a:pPr>
            <a:r>
              <a:rPr lang="zh-CN" altLang="en-US" sz="2000" dirty="0"/>
              <a:t>设置外设中断优先级和中断响应</a:t>
            </a:r>
            <a:endParaRPr lang="en-US" altLang="zh-CN" sz="2000" dirty="0"/>
          </a:p>
        </p:txBody>
      </p:sp>
      <p:sp>
        <p:nvSpPr>
          <p:cNvPr id="16" name="矩形: 圆角 15">
            <a:extLst>
              <a:ext uri="{FF2B5EF4-FFF2-40B4-BE49-F238E27FC236}">
                <a16:creationId xmlns:a16="http://schemas.microsoft.com/office/drawing/2014/main" id="{4ED00AAB-AAFA-8CE2-D4AD-EE0059FE8257}"/>
              </a:ext>
            </a:extLst>
          </p:cNvPr>
          <p:cNvSpPr/>
          <p:nvPr/>
        </p:nvSpPr>
        <p:spPr>
          <a:xfrm>
            <a:off x="4554910" y="3504956"/>
            <a:ext cx="3850096" cy="159445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altLang="zh-CN" sz="2000" dirty="0" err="1"/>
              <a:t>kerneltrap</a:t>
            </a:r>
            <a:r>
              <a:rPr lang="en-US" altLang="zh-CN" sz="2000" dirty="0"/>
              <a:t> (in </a:t>
            </a:r>
            <a:r>
              <a:rPr lang="en-US" altLang="zh-CN" sz="2000" dirty="0" err="1"/>
              <a:t>trap.c</a:t>
            </a:r>
            <a:r>
              <a:rPr lang="en-US" altLang="zh-CN" sz="2000" dirty="0"/>
              <a:t>)</a:t>
            </a:r>
          </a:p>
          <a:p>
            <a:pPr algn="ctr">
              <a:lnSpc>
                <a:spcPct val="150000"/>
              </a:lnSpc>
            </a:pPr>
            <a:r>
              <a:rPr lang="zh-CN" altLang="en-US" sz="2000" dirty="0"/>
              <a:t>判断外部中断类型</a:t>
            </a:r>
            <a:endParaRPr lang="en-US" altLang="zh-CN" sz="2000" dirty="0"/>
          </a:p>
          <a:p>
            <a:pPr algn="ctr">
              <a:lnSpc>
                <a:spcPct val="150000"/>
              </a:lnSpc>
            </a:pPr>
            <a:r>
              <a:rPr lang="zh-CN" altLang="en-US" sz="2000" dirty="0"/>
              <a:t>调用对应外设中断处理函数</a:t>
            </a:r>
            <a:endParaRPr lang="en-US" altLang="zh-CN" sz="2000" dirty="0"/>
          </a:p>
        </p:txBody>
      </p:sp>
      <p:sp>
        <p:nvSpPr>
          <p:cNvPr id="17" name="箭头: 下 16">
            <a:extLst>
              <a:ext uri="{FF2B5EF4-FFF2-40B4-BE49-F238E27FC236}">
                <a16:creationId xmlns:a16="http://schemas.microsoft.com/office/drawing/2014/main" id="{8AFBFDBE-261F-7D44-B7BE-31026D78B973}"/>
              </a:ext>
            </a:extLst>
          </p:cNvPr>
          <p:cNvSpPr/>
          <p:nvPr/>
        </p:nvSpPr>
        <p:spPr>
          <a:xfrm>
            <a:off x="6413582" y="3228672"/>
            <a:ext cx="258792" cy="217568"/>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箭头: 下 17">
            <a:extLst>
              <a:ext uri="{FF2B5EF4-FFF2-40B4-BE49-F238E27FC236}">
                <a16:creationId xmlns:a16="http://schemas.microsoft.com/office/drawing/2014/main" id="{6257BA75-5830-3871-2F48-F5F542594A2B}"/>
              </a:ext>
            </a:extLst>
          </p:cNvPr>
          <p:cNvSpPr/>
          <p:nvPr/>
        </p:nvSpPr>
        <p:spPr>
          <a:xfrm>
            <a:off x="6413582" y="5158124"/>
            <a:ext cx="258792" cy="217568"/>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圆角 18">
            <a:extLst>
              <a:ext uri="{FF2B5EF4-FFF2-40B4-BE49-F238E27FC236}">
                <a16:creationId xmlns:a16="http://schemas.microsoft.com/office/drawing/2014/main" id="{2F7E6EED-EED5-C0C6-0C35-404F7DB7A0AE}"/>
              </a:ext>
            </a:extLst>
          </p:cNvPr>
          <p:cNvSpPr/>
          <p:nvPr/>
        </p:nvSpPr>
        <p:spPr>
          <a:xfrm>
            <a:off x="4617930" y="5429842"/>
            <a:ext cx="3850096" cy="126425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altLang="zh-CN" sz="2000" dirty="0" err="1"/>
              <a:t>uartintr</a:t>
            </a:r>
            <a:r>
              <a:rPr lang="en-US" altLang="zh-CN" sz="2000" dirty="0"/>
              <a:t> (in </a:t>
            </a:r>
            <a:r>
              <a:rPr lang="en-US" altLang="zh-CN" sz="2000" dirty="0" err="1"/>
              <a:t>uart.c</a:t>
            </a:r>
            <a:r>
              <a:rPr lang="en-US" altLang="zh-CN" sz="2000" dirty="0"/>
              <a:t>)</a:t>
            </a:r>
            <a:br>
              <a:rPr lang="en-US" altLang="zh-CN" sz="2000" dirty="0"/>
            </a:br>
            <a:r>
              <a:rPr lang="en-US" altLang="zh-CN" sz="2000" dirty="0" err="1"/>
              <a:t>virtio_disk_intr</a:t>
            </a:r>
            <a:r>
              <a:rPr lang="en-US" altLang="zh-CN" sz="2000" dirty="0"/>
              <a:t> (in </a:t>
            </a:r>
            <a:r>
              <a:rPr lang="en-US" altLang="zh-CN" sz="2000" dirty="0" err="1"/>
              <a:t>virtio_disk.c</a:t>
            </a:r>
            <a:r>
              <a:rPr lang="en-US" altLang="zh-CN" sz="2000" dirty="0"/>
              <a:t>)</a:t>
            </a:r>
          </a:p>
        </p:txBody>
      </p:sp>
      <p:sp>
        <p:nvSpPr>
          <p:cNvPr id="20" name="矩形: 圆角 19">
            <a:extLst>
              <a:ext uri="{FF2B5EF4-FFF2-40B4-BE49-F238E27FC236}">
                <a16:creationId xmlns:a16="http://schemas.microsoft.com/office/drawing/2014/main" id="{4DA22DB8-F9FD-48A2-DE2C-349A69B8F8C2}"/>
              </a:ext>
            </a:extLst>
          </p:cNvPr>
          <p:cNvSpPr/>
          <p:nvPr/>
        </p:nvSpPr>
        <p:spPr>
          <a:xfrm>
            <a:off x="8822112" y="2135034"/>
            <a:ext cx="3132822" cy="103948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altLang="zh-CN" sz="2000" dirty="0"/>
              <a:t>xv6</a:t>
            </a:r>
            <a:r>
              <a:rPr lang="zh-CN" altLang="en-US" sz="2000" dirty="0"/>
              <a:t>不提供异常处理</a:t>
            </a:r>
            <a:endParaRPr lang="en-US" altLang="zh-CN" sz="2000" dirty="0"/>
          </a:p>
          <a:p>
            <a:pPr algn="ctr">
              <a:lnSpc>
                <a:spcPct val="150000"/>
              </a:lnSpc>
            </a:pPr>
            <a:r>
              <a:rPr lang="zh-CN" altLang="en-US" sz="2000" dirty="0"/>
              <a:t>只需输出异常信息</a:t>
            </a:r>
            <a:endParaRPr lang="en-US" altLang="zh-CN" sz="2000" dirty="0"/>
          </a:p>
        </p:txBody>
      </p:sp>
      <p:cxnSp>
        <p:nvCxnSpPr>
          <p:cNvPr id="21" name="直接连接符 20">
            <a:extLst>
              <a:ext uri="{FF2B5EF4-FFF2-40B4-BE49-F238E27FC236}">
                <a16:creationId xmlns:a16="http://schemas.microsoft.com/office/drawing/2014/main" id="{5316898F-DD68-7AC4-E342-8BC93D25171F}"/>
              </a:ext>
            </a:extLst>
          </p:cNvPr>
          <p:cNvCxnSpPr>
            <a:cxnSpLocks/>
          </p:cNvCxnSpPr>
          <p:nvPr/>
        </p:nvCxnSpPr>
        <p:spPr>
          <a:xfrm>
            <a:off x="4385734" y="1299399"/>
            <a:ext cx="0" cy="5394699"/>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3" name="直接连接符 22">
            <a:extLst>
              <a:ext uri="{FF2B5EF4-FFF2-40B4-BE49-F238E27FC236}">
                <a16:creationId xmlns:a16="http://schemas.microsoft.com/office/drawing/2014/main" id="{683F6D2B-EA1B-BEAE-800F-33C47D6EA4D6}"/>
              </a:ext>
            </a:extLst>
          </p:cNvPr>
          <p:cNvCxnSpPr>
            <a:cxnSpLocks/>
          </p:cNvCxnSpPr>
          <p:nvPr/>
        </p:nvCxnSpPr>
        <p:spPr>
          <a:xfrm>
            <a:off x="8627534" y="1299399"/>
            <a:ext cx="0" cy="5394699"/>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1647601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500"/>
                                        <p:tgtEl>
                                          <p:spTgt spid="13"/>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500"/>
                                        <p:tgtEl>
                                          <p:spTgt spid="14"/>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21"/>
                                        </p:tgtEl>
                                        <p:attrNameLst>
                                          <p:attrName>style.visibility</p:attrName>
                                        </p:attrNameLst>
                                      </p:cBhvr>
                                      <p:to>
                                        <p:strVal val="visible"/>
                                      </p:to>
                                    </p:set>
                                    <p:animEffect transition="in" filter="fade">
                                      <p:cBhvr>
                                        <p:cTn id="29" dur="500"/>
                                        <p:tgtEl>
                                          <p:spTgt spid="21"/>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5"/>
                                        </p:tgtEl>
                                        <p:attrNameLst>
                                          <p:attrName>style.visibility</p:attrName>
                                        </p:attrNameLst>
                                      </p:cBhvr>
                                      <p:to>
                                        <p:strVal val="visible"/>
                                      </p:to>
                                    </p:set>
                                    <p:animEffect transition="in" filter="fade">
                                      <p:cBhvr>
                                        <p:cTn id="34" dur="500"/>
                                        <p:tgtEl>
                                          <p:spTgt spid="5"/>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fade">
                                      <p:cBhvr>
                                        <p:cTn id="39" dur="500"/>
                                        <p:tgtEl>
                                          <p:spTgt spid="15"/>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fade">
                                      <p:cBhvr>
                                        <p:cTn id="42" dur="500"/>
                                        <p:tgtEl>
                                          <p:spTgt spid="16"/>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7"/>
                                        </p:tgtEl>
                                        <p:attrNameLst>
                                          <p:attrName>style.visibility</p:attrName>
                                        </p:attrNameLst>
                                      </p:cBhvr>
                                      <p:to>
                                        <p:strVal val="visible"/>
                                      </p:to>
                                    </p:set>
                                    <p:animEffect transition="in" filter="fade">
                                      <p:cBhvr>
                                        <p:cTn id="45" dur="500"/>
                                        <p:tgtEl>
                                          <p:spTgt spid="17"/>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8"/>
                                        </p:tgtEl>
                                        <p:attrNameLst>
                                          <p:attrName>style.visibility</p:attrName>
                                        </p:attrNameLst>
                                      </p:cBhvr>
                                      <p:to>
                                        <p:strVal val="visible"/>
                                      </p:to>
                                    </p:set>
                                    <p:animEffect transition="in" filter="fade">
                                      <p:cBhvr>
                                        <p:cTn id="48" dur="500"/>
                                        <p:tgtEl>
                                          <p:spTgt spid="18"/>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9"/>
                                        </p:tgtEl>
                                        <p:attrNameLst>
                                          <p:attrName>style.visibility</p:attrName>
                                        </p:attrNameLst>
                                      </p:cBhvr>
                                      <p:to>
                                        <p:strVal val="visible"/>
                                      </p:to>
                                    </p:set>
                                    <p:animEffect transition="in" filter="fade">
                                      <p:cBhvr>
                                        <p:cTn id="51" dur="500"/>
                                        <p:tgtEl>
                                          <p:spTgt spid="19"/>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23"/>
                                        </p:tgtEl>
                                        <p:attrNameLst>
                                          <p:attrName>style.visibility</p:attrName>
                                        </p:attrNameLst>
                                      </p:cBhvr>
                                      <p:to>
                                        <p:strVal val="visible"/>
                                      </p:to>
                                    </p:set>
                                    <p:animEffect transition="in" filter="fade">
                                      <p:cBhvr>
                                        <p:cTn id="56" dur="500"/>
                                        <p:tgtEl>
                                          <p:spTgt spid="23"/>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8"/>
                                        </p:tgtEl>
                                        <p:attrNameLst>
                                          <p:attrName>style.visibility</p:attrName>
                                        </p:attrNameLst>
                                      </p:cBhvr>
                                      <p:to>
                                        <p:strVal val="visible"/>
                                      </p:to>
                                    </p:set>
                                    <p:animEffect transition="in" filter="fade">
                                      <p:cBhvr>
                                        <p:cTn id="61" dur="500"/>
                                        <p:tgtEl>
                                          <p:spTgt spid="8"/>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20"/>
                                        </p:tgtEl>
                                        <p:attrNameLst>
                                          <p:attrName>style.visibility</p:attrName>
                                        </p:attrNameLst>
                                      </p:cBhvr>
                                      <p:to>
                                        <p:strVal val="visible"/>
                                      </p:to>
                                    </p:set>
                                    <p:animEffect transition="in" filter="fade">
                                      <p:cBhvr>
                                        <p:cTn id="66"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8"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2002</TotalTime>
  <Words>3975</Words>
  <Application>Microsoft Office PowerPoint</Application>
  <PresentationFormat>宽屏</PresentationFormat>
  <Paragraphs>451</Paragraphs>
  <Slides>27</Slides>
  <Notes>26</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27</vt:i4>
      </vt:variant>
    </vt:vector>
  </HeadingPairs>
  <TitlesOfParts>
    <vt:vector size="33" baseType="lpstr">
      <vt:lpstr>等线</vt:lpstr>
      <vt:lpstr>等线 Light</vt:lpstr>
      <vt:lpstr>黑体</vt:lpstr>
      <vt:lpstr>Arial</vt:lpstr>
      <vt:lpstr>Times New Roman</vt:lpstr>
      <vt:lpstr>Office 主题​​</vt:lpstr>
      <vt:lpstr>基于xv6从0到1的 简单内核编写指导</vt:lpstr>
      <vt:lpstr>一、从内核编写的困难性谈起</vt:lpstr>
      <vt:lpstr>二、xv6内核实现路径概览</vt:lpstr>
      <vt:lpstr>三、内核实现-1:机器启动</vt:lpstr>
      <vt:lpstr>三、内核实现-1:机器启动</vt:lpstr>
      <vt:lpstr>三、内核实现-2:物理内存管理+内核态虚拟内存管理</vt:lpstr>
      <vt:lpstr>三、内核实现-2:物理内存管理+内核态虚拟内存管理</vt:lpstr>
      <vt:lpstr>三、内核实现-3:中断异常处理初步</vt:lpstr>
      <vt:lpstr>三、内核实现-3:中断异常处理初步</vt:lpstr>
      <vt:lpstr>阶段性小结-1：无进程内核的初步搭建</vt:lpstr>
      <vt:lpstr>三、内核实现-4:第一个用户进程的诞生</vt:lpstr>
      <vt:lpstr>三、内核实现-4:第一个用户进程的诞生</vt:lpstr>
      <vt:lpstr>三、内核实现-5:用户态虚拟内存管理+系统调用流程</vt:lpstr>
      <vt:lpstr>三、内核实现-5:用户态虚拟内存管理+系统调用流程</vt:lpstr>
      <vt:lpstr>三、内核实现-6:从单进程到多进程</vt:lpstr>
      <vt:lpstr>三、内核实现-6:从单进程到多进程</vt:lpstr>
      <vt:lpstr>阶段性小结-2：支持多进程和用户态的内核</vt:lpstr>
      <vt:lpstr>三、内核实现-7:文件系统之底层设备</vt:lpstr>
      <vt:lpstr>三、内核实现-7:文件系统之底层设备</vt:lpstr>
      <vt:lpstr>三、内核实现-8:文件系统之中层抽象</vt:lpstr>
      <vt:lpstr>三、内核实现-8:文件系统之中层抽象</vt:lpstr>
      <vt:lpstr>三、内核实现-9:文件系统之上层接口</vt:lpstr>
      <vt:lpstr>三、内核实现-9:文件系统之上层接口</vt:lpstr>
      <vt:lpstr>阶段性小结-3：支持持久化和文件系统的内核</vt:lpstr>
      <vt:lpstr>四、全过程总结</vt:lpstr>
      <vt:lpstr>五、进一步改进的方向建议</vt:lpstr>
      <vt:lpstr>华东区域赛报名今日截止 欢迎各位老师同学踊跃报名参加</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夏浩东 行休</dc:creator>
  <cp:lastModifiedBy>夏浩东 行休</cp:lastModifiedBy>
  <cp:revision>37</cp:revision>
  <dcterms:created xsi:type="dcterms:W3CDTF">2024-11-15T11:20:12Z</dcterms:created>
  <dcterms:modified xsi:type="dcterms:W3CDTF">2025-03-08T08:34:06Z</dcterms:modified>
</cp:coreProperties>
</file>